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0"/>
  </p:notesMasterIdLst>
  <p:sldIdLst>
    <p:sldId id="256" r:id="rId2"/>
    <p:sldId id="275" r:id="rId3"/>
    <p:sldId id="269" r:id="rId4"/>
    <p:sldId id="264" r:id="rId5"/>
    <p:sldId id="268" r:id="rId6"/>
    <p:sldId id="266" r:id="rId7"/>
    <p:sldId id="276" r:id="rId8"/>
    <p:sldId id="273" r:id="rId9"/>
    <p:sldId id="274" r:id="rId10"/>
    <p:sldId id="259" r:id="rId11"/>
    <p:sldId id="277" r:id="rId12"/>
    <p:sldId id="278" r:id="rId13"/>
    <p:sldId id="279" r:id="rId14"/>
    <p:sldId id="260" r:id="rId15"/>
    <p:sldId id="280" r:id="rId16"/>
    <p:sldId id="281" r:id="rId17"/>
    <p:sldId id="262"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25" autoAdjust="0"/>
  </p:normalViewPr>
  <p:slideViewPr>
    <p:cSldViewPr snapToGrid="0">
      <p:cViewPr varScale="1">
        <p:scale>
          <a:sx n="79" d="100"/>
          <a:sy n="79" d="100"/>
        </p:scale>
        <p:origin x="82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2188C-0797-4408-87AF-23B159990560}" type="datetimeFigureOut">
              <a:rPr lang="zh-CN" altLang="en-US" smtClean="0"/>
              <a:t>2019/5/8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439C3-11CB-45CF-8BA6-5C9B02D5B08E}" type="slidenum">
              <a:rPr lang="zh-CN" altLang="en-US" smtClean="0"/>
              <a:t>‹#›</a:t>
            </a:fld>
            <a:endParaRPr lang="zh-CN" altLang="en-US"/>
          </a:p>
        </p:txBody>
      </p:sp>
    </p:spTree>
    <p:extLst>
      <p:ext uri="{BB962C8B-B14F-4D97-AF65-F5344CB8AC3E}">
        <p14:creationId xmlns:p14="http://schemas.microsoft.com/office/powerpoint/2010/main" val="32204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hindawi.com/journals/aai/2012/674832/"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https://www.hindawi.com/journals/aai/2012/674832/</a:t>
            </a:r>
            <a:endParaRPr lang="zh-CN" altLang="en-US" dirty="0"/>
          </a:p>
        </p:txBody>
      </p:sp>
      <p:sp>
        <p:nvSpPr>
          <p:cNvPr id="4" name="灯片编号占位符 3"/>
          <p:cNvSpPr>
            <a:spLocks noGrp="1"/>
          </p:cNvSpPr>
          <p:nvPr>
            <p:ph type="sldNum" sz="quarter" idx="10"/>
          </p:nvPr>
        </p:nvSpPr>
        <p:spPr/>
        <p:txBody>
          <a:bodyPr/>
          <a:lstStyle/>
          <a:p>
            <a:fld id="{347439C3-11CB-45CF-8BA6-5C9B02D5B08E}" type="slidenum">
              <a:rPr lang="zh-CN" altLang="en-US" smtClean="0"/>
              <a:t>1</a:t>
            </a:fld>
            <a:endParaRPr lang="zh-CN" altLang="en-US"/>
          </a:p>
        </p:txBody>
      </p:sp>
    </p:spTree>
    <p:extLst>
      <p:ext uri="{BB962C8B-B14F-4D97-AF65-F5344CB8AC3E}">
        <p14:creationId xmlns:p14="http://schemas.microsoft.com/office/powerpoint/2010/main" val="2152709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fld id="{CF948BCF-C9C8-48DF-B666-E665C2809C38}" type="slidenum">
              <a:rPr lang="zh-CN" altLang="en-US">
                <a:solidFill>
                  <a:prstClr val="black"/>
                </a:solidFill>
              </a:rPr>
              <a:pPr eaLnBrk="1" hangingPunct="1"/>
              <a:t>3</a:t>
            </a:fld>
            <a:endParaRPr lang="en-US" altLang="zh-CN">
              <a:solidFill>
                <a:prstClr val="black"/>
              </a:solidFill>
            </a:endParaRPr>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大家知道</a:t>
            </a:r>
            <a:r>
              <a:rPr lang="en-US" altLang="zh-CN" dirty="0" smtClean="0"/>
              <a:t>,</a:t>
            </a:r>
            <a:r>
              <a:rPr lang="en-US" altLang="zh-CN" baseline="0" dirty="0" smtClean="0"/>
              <a:t> </a:t>
            </a:r>
            <a:r>
              <a:rPr lang="zh-CN" altLang="en-US" dirty="0" smtClean="0"/>
              <a:t>大脑是由大量神经细胞组成的神经网络，而这些神经元之间的连接是由突触完成的。突触传递是神经元之间的信息处理和传递的基本形式</a:t>
            </a:r>
            <a:endParaRPr lang="en-US" altLang="zh-CN" dirty="0" smtClean="0"/>
          </a:p>
          <a:p>
            <a:pPr eaLnBrk="1" hangingPunct="1">
              <a:spcBef>
                <a:spcPct val="0"/>
              </a:spcBef>
            </a:pPr>
            <a:endParaRPr lang="en-US" altLang="zh-CN" dirty="0" smtClean="0"/>
          </a:p>
        </p:txBody>
      </p:sp>
    </p:spTree>
    <p:extLst>
      <p:ext uri="{BB962C8B-B14F-4D97-AF65-F5344CB8AC3E}">
        <p14:creationId xmlns:p14="http://schemas.microsoft.com/office/powerpoint/2010/main" val="409991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3885177" y="8685256"/>
            <a:ext cx="2971208" cy="457273"/>
          </a:xfrm>
          <a:prstGeom prst="rect">
            <a:avLst/>
          </a:prstGeom>
          <a:noFill/>
          <a:ln w="9525">
            <a:noFill/>
            <a:miter lim="800000"/>
            <a:headEnd/>
            <a:tailEnd/>
          </a:ln>
        </p:spPr>
        <p:txBody>
          <a:bodyPr anchor="b"/>
          <a:lstStyle/>
          <a:p>
            <a:pPr algn="r"/>
            <a:fld id="{04D4D80F-1CC9-4BF5-9B33-E3408A9F491D}" type="slidenum">
              <a:rPr lang="zh-CN" altLang="en-US" sz="1200">
                <a:latin typeface="Calibri" pitchFamily="34" charset="0"/>
              </a:rPr>
              <a:pPr algn="r"/>
              <a:t>7</a:t>
            </a:fld>
            <a:endParaRPr lang="en-US" altLang="zh-CN" sz="1200">
              <a:latin typeface="Calibri" pitchFamily="34" charset="0"/>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baseline="0" dirty="0" smtClean="0">
                <a:solidFill>
                  <a:schemeClr val="tx1"/>
                </a:solidFill>
                <a:latin typeface="Times New Roman" panose="02020603050405020304" pitchFamily="18" charset="0"/>
                <a:ea typeface="+mn-ea"/>
                <a:cs typeface="Times New Roman" panose="02020603050405020304" pitchFamily="18" charset="0"/>
              </a:rPr>
              <a:t>囊泡循环的具体机理非常复杂而且有很多步骤目前人们还不是很清楚，但是我们建立了一个相对简单的定量模型</a:t>
            </a:r>
            <a:endParaRPr lang="zh-CN" altLang="en-US" sz="1600" b="0" dirty="0" smtClean="0">
              <a:latin typeface="+mn-lt"/>
            </a:endParaRPr>
          </a:p>
          <a:p>
            <a:endParaRPr lang="en-US" altLang="zh-CN" sz="1600" dirty="0" smtClean="0"/>
          </a:p>
        </p:txBody>
      </p:sp>
    </p:spTree>
    <p:extLst>
      <p:ext uri="{BB962C8B-B14F-4D97-AF65-F5344CB8AC3E}">
        <p14:creationId xmlns:p14="http://schemas.microsoft.com/office/powerpoint/2010/main" val="468821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K1</a:t>
            </a:r>
            <a:endParaRPr lang="zh-CN" altLang="en-US" dirty="0"/>
          </a:p>
        </p:txBody>
      </p:sp>
      <p:sp>
        <p:nvSpPr>
          <p:cNvPr id="4" name="灯片编号占位符 3"/>
          <p:cNvSpPr>
            <a:spLocks noGrp="1"/>
          </p:cNvSpPr>
          <p:nvPr>
            <p:ph type="sldNum" sz="quarter" idx="10"/>
          </p:nvPr>
        </p:nvSpPr>
        <p:spPr/>
        <p:txBody>
          <a:bodyPr/>
          <a:lstStyle/>
          <a:p>
            <a:fld id="{4D70E6A7-BA7D-4F77-97AE-49585DB6B9BA}" type="slidenum">
              <a:rPr lang="zh-CN" altLang="en-US" smtClean="0"/>
              <a:pPr/>
              <a:t>8</a:t>
            </a:fld>
            <a:endParaRPr lang="zh-CN" altLang="en-US"/>
          </a:p>
        </p:txBody>
      </p:sp>
    </p:spTree>
    <p:extLst>
      <p:ext uri="{BB962C8B-B14F-4D97-AF65-F5344CB8AC3E}">
        <p14:creationId xmlns:p14="http://schemas.microsoft.com/office/powerpoint/2010/main" val="314917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FB3EBF4-C6DA-4692-AECD-338FC497CCEA}" type="datetimeFigureOut">
              <a:rPr lang="zh-CN" altLang="en-US" smtClean="0"/>
              <a:t>2019/5/8</a:t>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C46BDD22-204D-42A8-974E-415E8088DE09}" type="slidenum">
              <a:rPr lang="zh-CN" altLang="en-US" smtClean="0"/>
              <a:t>‹#›</a:t>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6332628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FB3EBF4-C6DA-4692-AECD-338FC497CCEA}" type="datetimeFigureOut">
              <a:rPr lang="zh-CN" altLang="en-US" smtClean="0"/>
              <a:t>2019/5/8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46BDD22-204D-42A8-974E-415E8088DE09}" type="slidenum">
              <a:rPr lang="zh-CN" altLang="en-US" smtClean="0"/>
              <a:t>‹#›</a:t>
            </a:fld>
            <a:endParaRPr lang="zh-CN" altLang="en-US"/>
          </a:p>
        </p:txBody>
      </p:sp>
    </p:spTree>
    <p:extLst>
      <p:ext uri="{BB962C8B-B14F-4D97-AF65-F5344CB8AC3E}">
        <p14:creationId xmlns:p14="http://schemas.microsoft.com/office/powerpoint/2010/main" val="2228192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FB3EBF4-C6DA-4692-AECD-338FC497CCEA}" type="datetimeFigureOut">
              <a:rPr lang="zh-CN" altLang="en-US" smtClean="0"/>
              <a:t>2019/5/8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46BDD22-204D-42A8-974E-415E8088DE09}" type="slidenum">
              <a:rPr lang="zh-CN" altLang="en-US" smtClean="0"/>
              <a:t>‹#›</a:t>
            </a:fld>
            <a:endParaRPr lang="zh-CN" altLang="en-US"/>
          </a:p>
        </p:txBody>
      </p:sp>
    </p:spTree>
    <p:extLst>
      <p:ext uri="{BB962C8B-B14F-4D97-AF65-F5344CB8AC3E}">
        <p14:creationId xmlns:p14="http://schemas.microsoft.com/office/powerpoint/2010/main" val="78728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FB3EBF4-C6DA-4692-AECD-338FC497CCEA}" type="datetimeFigureOut">
              <a:rPr lang="zh-CN" altLang="en-US" smtClean="0"/>
              <a:t>2019/5/8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46BDD22-204D-42A8-974E-415E8088DE09}" type="slidenum">
              <a:rPr lang="zh-CN" altLang="en-US" smtClean="0"/>
              <a:t>‹#›</a:t>
            </a:fld>
            <a:endParaRPr lang="zh-CN" altLang="en-US"/>
          </a:p>
        </p:txBody>
      </p:sp>
    </p:spTree>
    <p:extLst>
      <p:ext uri="{BB962C8B-B14F-4D97-AF65-F5344CB8AC3E}">
        <p14:creationId xmlns:p14="http://schemas.microsoft.com/office/powerpoint/2010/main" val="2501617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FB3EBF4-C6DA-4692-AECD-338FC497CCEA}" type="datetimeFigureOut">
              <a:rPr lang="zh-CN" altLang="en-US" smtClean="0"/>
              <a:t>2019/5/8</a:t>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46BDD22-204D-42A8-974E-415E8088DE09}" type="slidenum">
              <a:rPr lang="zh-CN" altLang="en-US" smtClean="0"/>
              <a:t>‹#›</a:t>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810536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FB3EBF4-C6DA-4692-AECD-338FC497CCEA}" type="datetimeFigureOut">
              <a:rPr lang="zh-CN" altLang="en-US" smtClean="0"/>
              <a:t>2019/5/8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46BDD22-204D-42A8-974E-415E8088DE09}" type="slidenum">
              <a:rPr lang="zh-CN" altLang="en-US" smtClean="0"/>
              <a:t>‹#›</a:t>
            </a:fld>
            <a:endParaRPr lang="zh-CN" altLang="en-US"/>
          </a:p>
        </p:txBody>
      </p:sp>
    </p:spTree>
    <p:extLst>
      <p:ext uri="{BB962C8B-B14F-4D97-AF65-F5344CB8AC3E}">
        <p14:creationId xmlns:p14="http://schemas.microsoft.com/office/powerpoint/2010/main" val="3529528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FB3EBF4-C6DA-4692-AECD-338FC497CCEA}" type="datetimeFigureOut">
              <a:rPr lang="zh-CN" altLang="en-US" smtClean="0"/>
              <a:t>2019/5/8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46BDD22-204D-42A8-974E-415E8088DE09}" type="slidenum">
              <a:rPr lang="zh-CN" altLang="en-US" smtClean="0"/>
              <a:t>‹#›</a:t>
            </a:fld>
            <a:endParaRPr lang="zh-CN" altLang="en-US"/>
          </a:p>
        </p:txBody>
      </p:sp>
    </p:spTree>
    <p:extLst>
      <p:ext uri="{BB962C8B-B14F-4D97-AF65-F5344CB8AC3E}">
        <p14:creationId xmlns:p14="http://schemas.microsoft.com/office/powerpoint/2010/main" val="272785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FB3EBF4-C6DA-4692-AECD-338FC497CCEA}" type="datetimeFigureOut">
              <a:rPr lang="zh-CN" altLang="en-US" smtClean="0"/>
              <a:t>2019/5/8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46BDD22-204D-42A8-974E-415E8088DE09}" type="slidenum">
              <a:rPr lang="zh-CN" altLang="en-US" smtClean="0"/>
              <a:t>‹#›</a:t>
            </a:fld>
            <a:endParaRPr lang="zh-CN" altLang="en-US"/>
          </a:p>
        </p:txBody>
      </p:sp>
    </p:spTree>
    <p:extLst>
      <p:ext uri="{BB962C8B-B14F-4D97-AF65-F5344CB8AC3E}">
        <p14:creationId xmlns:p14="http://schemas.microsoft.com/office/powerpoint/2010/main" val="1878414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B3EBF4-C6DA-4692-AECD-338FC497CCEA}" type="datetimeFigureOut">
              <a:rPr lang="zh-CN" altLang="en-US" smtClean="0"/>
              <a:t>2019/5/8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46BDD22-204D-42A8-974E-415E8088DE09}" type="slidenum">
              <a:rPr lang="zh-CN" altLang="en-US" smtClean="0"/>
              <a:t>‹#›</a:t>
            </a:fld>
            <a:endParaRPr lang="zh-CN" altLang="en-US"/>
          </a:p>
        </p:txBody>
      </p:sp>
    </p:spTree>
    <p:extLst>
      <p:ext uri="{BB962C8B-B14F-4D97-AF65-F5344CB8AC3E}">
        <p14:creationId xmlns:p14="http://schemas.microsoft.com/office/powerpoint/2010/main" val="3408857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FB3EBF4-C6DA-4692-AECD-338FC497CCEA}" type="datetimeFigureOut">
              <a:rPr lang="zh-CN" altLang="en-US" smtClean="0"/>
              <a:t>2019/5/8</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46BDD22-204D-42A8-974E-415E8088DE09}"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9768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FB3EBF4-C6DA-4692-AECD-338FC497CCEA}" type="datetimeFigureOut">
              <a:rPr lang="zh-CN" altLang="en-US" smtClean="0"/>
              <a:t>2019/5/8</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46BDD22-204D-42A8-974E-415E8088DE09}"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0360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FB3EBF4-C6DA-4692-AECD-338FC497CCEA}" type="datetimeFigureOut">
              <a:rPr lang="zh-CN" altLang="en-US" smtClean="0"/>
              <a:t>2019/5/8</a:t>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C46BDD22-204D-42A8-974E-415E8088DE09}" type="slidenum">
              <a:rPr lang="zh-CN" altLang="en-US" smtClean="0"/>
              <a:t>‹#›</a:t>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605641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notesSlide" Target="../notesSlides/notesSlide2.xml"/><Relationship Id="rId7"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png"/><Relationship Id="rId10" Type="http://schemas.openxmlformats.org/officeDocument/2006/relationships/image" Target="../media/image5.jpeg"/><Relationship Id="rId4" Type="http://schemas.openxmlformats.org/officeDocument/2006/relationships/oleObject" Target="../embeddings/oleObject1.bin"/><Relationship Id="rId9"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用模拟退火处理</a:t>
            </a:r>
            <a:r>
              <a:rPr lang="zh-CN" altLang="en-US" dirty="0" smtClean="0"/>
              <a:t>一个神经科学问题</a:t>
            </a:r>
            <a:endParaRPr lang="zh-CN" altLang="en-US" dirty="0"/>
          </a:p>
        </p:txBody>
      </p:sp>
      <p:sp>
        <p:nvSpPr>
          <p:cNvPr id="3" name="副标题 2"/>
          <p:cNvSpPr>
            <a:spLocks noGrp="1"/>
          </p:cNvSpPr>
          <p:nvPr>
            <p:ph type="subTitle" idx="1"/>
          </p:nvPr>
        </p:nvSpPr>
        <p:spPr/>
        <p:txBody>
          <a:bodyPr/>
          <a:lstStyle/>
          <a:p>
            <a:r>
              <a:rPr lang="zh-CN" altLang="en-US" dirty="0" smtClean="0"/>
              <a:t>期中报告</a:t>
            </a:r>
            <a:endParaRPr lang="en-US" altLang="zh-CN" dirty="0" smtClean="0"/>
          </a:p>
          <a:p>
            <a:r>
              <a:rPr lang="zh-CN" altLang="en-US" dirty="0" smtClean="0"/>
              <a:t>胡煜彬 汪乐涛</a:t>
            </a:r>
            <a:endParaRPr lang="zh-CN" altLang="en-US" dirty="0"/>
          </a:p>
        </p:txBody>
      </p:sp>
    </p:spTree>
    <p:extLst>
      <p:ext uri="{BB962C8B-B14F-4D97-AF65-F5344CB8AC3E}">
        <p14:creationId xmlns:p14="http://schemas.microsoft.com/office/powerpoint/2010/main" val="35447215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7284" y="1555223"/>
            <a:ext cx="8089831" cy="4382101"/>
          </a:xfrm>
          <a:prstGeom prst="rect">
            <a:avLst/>
          </a:prstGeom>
        </p:spPr>
      </p:pic>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75410" y="481519"/>
            <a:ext cx="6637514" cy="5982310"/>
          </a:xfrm>
        </p:spPr>
      </p:pic>
    </p:spTree>
    <p:extLst>
      <p:ext uri="{BB962C8B-B14F-4D97-AF65-F5344CB8AC3E}">
        <p14:creationId xmlns:p14="http://schemas.microsoft.com/office/powerpoint/2010/main" val="260629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直接模拟失败原因</a:t>
            </a:r>
            <a:endParaRPr lang="zh-CN" altLang="en-US" dirty="0"/>
          </a:p>
        </p:txBody>
      </p:sp>
      <p:sp>
        <p:nvSpPr>
          <p:cNvPr id="3" name="内容占位符 2"/>
          <p:cNvSpPr>
            <a:spLocks noGrp="1"/>
          </p:cNvSpPr>
          <p:nvPr>
            <p:ph idx="1"/>
          </p:nvPr>
        </p:nvSpPr>
        <p:spPr/>
        <p:txBody>
          <a:bodyPr/>
          <a:lstStyle/>
          <a:p>
            <a:r>
              <a:rPr lang="zh-CN" altLang="en-US" dirty="0"/>
              <a:t>以前实验得到的平均</a:t>
            </a:r>
            <a:r>
              <a:rPr lang="en-US" altLang="zh-CN" dirty="0"/>
              <a:t>Pool Size</a:t>
            </a:r>
            <a:r>
              <a:rPr lang="zh-CN" altLang="en-US" dirty="0"/>
              <a:t>与</a:t>
            </a:r>
            <a:r>
              <a:rPr lang="en-US" altLang="zh-CN" dirty="0"/>
              <a:t>K</a:t>
            </a:r>
            <a:r>
              <a:rPr lang="zh-CN" altLang="en-US" dirty="0" smtClean="0"/>
              <a:t>值有一定误差范围</a:t>
            </a:r>
            <a:endParaRPr lang="en-US" altLang="zh-CN" dirty="0" smtClean="0"/>
          </a:p>
          <a:p>
            <a:r>
              <a:rPr lang="zh-CN" altLang="en-US" dirty="0" smtClean="0"/>
              <a:t>每个细胞囊泡分配和转移速率都不一样</a:t>
            </a:r>
            <a:endParaRPr lang="en-US" altLang="zh-CN" dirty="0"/>
          </a:p>
        </p:txBody>
      </p:sp>
    </p:spTree>
    <p:extLst>
      <p:ext uri="{BB962C8B-B14F-4D97-AF65-F5344CB8AC3E}">
        <p14:creationId xmlns:p14="http://schemas.microsoft.com/office/powerpoint/2010/main" val="9007919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多变量全局最优化问题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smtClean="0"/>
                  <a:t>代价函数：</a:t>
                </a:r>
                <a:r>
                  <a:rPr lang="en-US" altLang="zh-CN" dirty="0" smtClean="0"/>
                  <a:t>MSE(</a:t>
                </a:r>
                <a:r>
                  <a:rPr lang="zh-CN" altLang="en-US" dirty="0" smtClean="0"/>
                  <a:t>模拟</a:t>
                </a:r>
                <a:r>
                  <a:rPr lang="en-US" altLang="zh-CN" dirty="0" smtClean="0"/>
                  <a:t> EPSC, </a:t>
                </a:r>
                <a:r>
                  <a:rPr lang="zh-CN" altLang="en-US" dirty="0" smtClean="0"/>
                  <a:t>测得</a:t>
                </a:r>
                <a:r>
                  <a:rPr lang="en-US" altLang="zh-CN" dirty="0" smtClean="0"/>
                  <a:t> EPSC)</a:t>
                </a:r>
              </a:p>
              <a:p>
                <a:r>
                  <a:rPr lang="zh-CN" altLang="en-US" dirty="0" smtClean="0"/>
                  <a:t>数据：</a:t>
                </a:r>
                <a:r>
                  <a:rPr lang="en-US" altLang="zh-CN" dirty="0" smtClean="0"/>
                  <a:t>250</a:t>
                </a:r>
                <a:r>
                  <a:rPr lang="zh-CN" altLang="en-US" dirty="0" smtClean="0"/>
                  <a:t>个电生理实验记录到的数据点</a:t>
                </a:r>
                <a:endParaRPr lang="en-US" altLang="zh-CN" dirty="0" smtClean="0"/>
              </a:p>
              <a:p>
                <a:r>
                  <a:rPr lang="zh-CN" altLang="en-US" dirty="0" smtClean="0"/>
                  <a:t>变量：</a:t>
                </a:r>
                <a:r>
                  <a:rPr lang="en-US" altLang="zh-CN" dirty="0" smtClean="0"/>
                  <a:t>4</a:t>
                </a:r>
                <a:r>
                  <a:rPr lang="zh-CN" altLang="en-US" dirty="0" smtClean="0"/>
                  <a:t>个</a:t>
                </a:r>
                <a:r>
                  <a:rPr lang="en-US" altLang="zh-CN" dirty="0" smtClean="0"/>
                  <a:t>pool</a:t>
                </a:r>
                <a:r>
                  <a:rPr lang="zh-CN" altLang="en-US" dirty="0" smtClean="0"/>
                  <a:t>大小，</a:t>
                </a:r>
                <a:r>
                  <a:rPr lang="en-US" altLang="zh-CN" dirty="0" smtClean="0"/>
                  <a:t>4</a:t>
                </a:r>
                <a:r>
                  <a:rPr lang="zh-CN" altLang="en-US" dirty="0" smtClean="0"/>
                  <a:t>个</a:t>
                </a:r>
                <a:r>
                  <a:rPr lang="en-US" altLang="zh-CN" dirty="0" smtClean="0"/>
                  <a:t>k</a:t>
                </a:r>
                <a:r>
                  <a:rPr lang="zh-CN" altLang="en-US" dirty="0" smtClean="0"/>
                  <a:t>值，</a:t>
                </a:r>
                <a14:m>
                  <m:oMath xmlns:m="http://schemas.openxmlformats.org/officeDocument/2006/math">
                    <m:r>
                      <a:rPr lang="en-US" altLang="zh-CN" i="1">
                        <a:latin typeface="Cambria Math" panose="02040503050406030204" pitchFamily="18" charset="0"/>
                        <a:ea typeface="Cambria Math" panose="02040503050406030204" pitchFamily="18" charset="0"/>
                      </a:rPr>
                      <m:t>𝛼</m:t>
                    </m:r>
                  </m:oMath>
                </a14:m>
                <a:endParaRPr lang="en-US" altLang="zh-CN" dirty="0" smtClean="0"/>
              </a:p>
              <a:p>
                <a:endParaRPr lang="en-US" altLang="zh-CN" dirty="0"/>
              </a:p>
              <a:p>
                <a:pPr marL="0" indent="0" algn="r">
                  <a:buNone/>
                </a:pPr>
                <a:r>
                  <a:rPr lang="zh-CN" altLang="en-US" sz="1600" dirty="0" smtClean="0"/>
                  <a:t>（变量</a:t>
                </a:r>
                <a:r>
                  <a:rPr lang="zh-CN" altLang="en-US" sz="1600" dirty="0"/>
                  <a:t>调整范围：前</a:t>
                </a:r>
                <a:r>
                  <a:rPr lang="en-US" altLang="zh-CN" sz="1600" dirty="0"/>
                  <a:t>8</a:t>
                </a:r>
                <a:r>
                  <a:rPr lang="zh-CN" altLang="en-US" sz="1600" dirty="0"/>
                  <a:t>个</a:t>
                </a:r>
                <a:r>
                  <a:rPr lang="en-US" altLang="zh-CN" sz="1600" dirty="0"/>
                  <a:t>50%-150%</a:t>
                </a:r>
                <a:r>
                  <a:rPr lang="zh-CN" altLang="en-US" sz="1600" dirty="0"/>
                  <a:t>，</a:t>
                </a:r>
                <a14:m>
                  <m:oMath xmlns:m="http://schemas.openxmlformats.org/officeDocument/2006/math">
                    <m:r>
                      <a:rPr lang="en-US" altLang="zh-CN" sz="1600" i="1">
                        <a:latin typeface="Cambria Math" panose="02040503050406030204" pitchFamily="18" charset="0"/>
                        <a:ea typeface="Cambria Math" panose="02040503050406030204" pitchFamily="18" charset="0"/>
                      </a:rPr>
                      <m:t>𝛼</m:t>
                    </m:r>
                  </m:oMath>
                </a14:m>
                <a:r>
                  <a:rPr lang="zh-CN" altLang="en-US" sz="1600" dirty="0"/>
                  <a:t>在</a:t>
                </a:r>
                <a:r>
                  <a:rPr lang="en-US" altLang="zh-CN" sz="1600" dirty="0"/>
                  <a:t>0-8</a:t>
                </a:r>
                <a:r>
                  <a:rPr lang="zh-CN" altLang="en-US" sz="1600" dirty="0" smtClean="0"/>
                  <a:t>之间）</a:t>
                </a:r>
                <a:endParaRPr lang="en-US" altLang="zh-CN" sz="1600" dirty="0"/>
              </a:p>
              <a:p>
                <a:endParaRPr lang="en-US" altLang="zh-CN" dirty="0" smtClean="0"/>
              </a:p>
              <a:p>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71" t="-1531" r="-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2589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算法的选择</a:t>
            </a:r>
            <a:endParaRPr lang="zh-CN" altLang="en-US" dirty="0"/>
          </a:p>
        </p:txBody>
      </p:sp>
      <p:sp>
        <p:nvSpPr>
          <p:cNvPr id="3" name="内容占位符 2"/>
          <p:cNvSpPr>
            <a:spLocks noGrp="1"/>
          </p:cNvSpPr>
          <p:nvPr>
            <p:ph idx="1"/>
          </p:nvPr>
        </p:nvSpPr>
        <p:spPr/>
        <p:txBody>
          <a:bodyPr/>
          <a:lstStyle/>
          <a:p>
            <a:r>
              <a:rPr lang="zh-CN" altLang="en-US" dirty="0" smtClean="0"/>
              <a:t>梯度下降：模型非线性而且过于复杂，无法求梯度</a:t>
            </a:r>
            <a:endParaRPr lang="en-US" altLang="zh-CN" dirty="0" smtClean="0"/>
          </a:p>
          <a:p>
            <a:r>
              <a:rPr lang="zh-CN" altLang="en-US" dirty="0"/>
              <a:t>遗传</a:t>
            </a:r>
            <a:r>
              <a:rPr lang="zh-CN" altLang="en-US" dirty="0" smtClean="0"/>
              <a:t>算法：用时过长（每次调用</a:t>
            </a:r>
            <a:r>
              <a:rPr lang="en-US" altLang="zh-CN" dirty="0" smtClean="0"/>
              <a:t>cost function</a:t>
            </a:r>
            <a:r>
              <a:rPr lang="zh-CN" altLang="en-US" dirty="0" smtClean="0"/>
              <a:t>都要跑一遍模拟，计算一遍</a:t>
            </a:r>
            <a:r>
              <a:rPr lang="en-US" altLang="zh-CN" dirty="0" smtClean="0"/>
              <a:t>MSE</a:t>
            </a:r>
            <a:r>
              <a:rPr lang="zh-CN" altLang="en-US" dirty="0" smtClean="0"/>
              <a:t>）</a:t>
            </a:r>
            <a:endParaRPr lang="en-US" altLang="zh-CN" dirty="0" smtClean="0"/>
          </a:p>
          <a:p>
            <a:r>
              <a:rPr lang="zh-CN" altLang="en-US" dirty="0" smtClean="0"/>
              <a:t>模拟退火：全局最优化</a:t>
            </a:r>
            <a:endParaRPr lang="zh-CN" altLang="en-US" dirty="0"/>
          </a:p>
        </p:txBody>
      </p:sp>
    </p:spTree>
    <p:extLst>
      <p:ext uri="{BB962C8B-B14F-4D97-AF65-F5344CB8AC3E}">
        <p14:creationId xmlns:p14="http://schemas.microsoft.com/office/powerpoint/2010/main" val="889119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模拟退火</a:t>
            </a:r>
            <a:endParaRPr lang="zh-CN" altLang="en-US" dirty="0"/>
          </a:p>
        </p:txBody>
      </p:sp>
      <p:sp>
        <p:nvSpPr>
          <p:cNvPr id="3" name="内容占位符 2"/>
          <p:cNvSpPr>
            <a:spLocks noGrp="1"/>
          </p:cNvSpPr>
          <p:nvPr>
            <p:ph idx="1"/>
          </p:nvPr>
        </p:nvSpPr>
        <p:spPr/>
        <p:txBody>
          <a:bodyPr/>
          <a:lstStyle/>
          <a:p>
            <a:r>
              <a:rPr lang="zh-CN" altLang="en-US" dirty="0" smtClean="0"/>
              <a:t>随机移动</a:t>
            </a:r>
            <a:r>
              <a:rPr lang="zh-CN" altLang="en-US" dirty="0"/>
              <a:t>一个</a:t>
            </a:r>
            <a:r>
              <a:rPr lang="zh-CN" altLang="en-US" dirty="0" smtClean="0"/>
              <a:t>分子，如果能量更低，接受变化</a:t>
            </a:r>
            <a:endParaRPr lang="en-US" altLang="zh-CN" dirty="0" smtClean="0"/>
          </a:p>
          <a:p>
            <a:pPr marL="0" indent="0">
              <a:buNone/>
            </a:pPr>
            <a:r>
              <a:rPr lang="en-US" altLang="zh-CN" dirty="0" smtClean="0"/>
              <a:t>                                          </a:t>
            </a:r>
            <a:r>
              <a:rPr lang="zh-CN" altLang="en-US" dirty="0" smtClean="0"/>
              <a:t>如果能量更高，以一定概率（</a:t>
            </a:r>
            <a:r>
              <a:rPr lang="en-US" altLang="zh-CN" dirty="0" err="1"/>
              <a:t>exp</a:t>
            </a:r>
            <a:r>
              <a:rPr lang="en-US" altLang="zh-CN" dirty="0" smtClean="0"/>
              <a:t>(-(E-E0)/</a:t>
            </a:r>
            <a:r>
              <a:rPr lang="en-US" altLang="zh-CN" dirty="0"/>
              <a:t>T)</a:t>
            </a:r>
            <a:r>
              <a:rPr lang="zh-CN" altLang="en-US" dirty="0" smtClean="0"/>
              <a:t>）接受变化</a:t>
            </a:r>
            <a:endParaRPr lang="en-US" altLang="zh-CN" dirty="0" smtClean="0"/>
          </a:p>
          <a:p>
            <a:r>
              <a:rPr lang="zh-CN" altLang="en-US" dirty="0" smtClean="0"/>
              <a:t>降温</a:t>
            </a:r>
            <a:endParaRPr lang="en-US" altLang="zh-CN" dirty="0" smtClean="0"/>
          </a:p>
          <a:p>
            <a:endParaRPr lang="en-US" altLang="zh-CN" dirty="0"/>
          </a:p>
          <a:p>
            <a:endParaRPr lang="en-US" altLang="zh-CN" dirty="0" smtClean="0"/>
          </a:p>
          <a:p>
            <a:endParaRPr lang="en-US" altLang="zh-CN" dirty="0"/>
          </a:p>
          <a:p>
            <a:endParaRPr lang="en-US" altLang="zh-CN" dirty="0" smtClean="0"/>
          </a:p>
          <a:p>
            <a:pPr marL="0" indent="0">
              <a:buNone/>
            </a:pPr>
            <a:endParaRPr lang="zh-CN" altLang="en-US" dirty="0" smtClean="0"/>
          </a:p>
        </p:txBody>
      </p:sp>
    </p:spTree>
    <p:extLst>
      <p:ext uri="{BB962C8B-B14F-4D97-AF65-F5344CB8AC3E}">
        <p14:creationId xmlns:p14="http://schemas.microsoft.com/office/powerpoint/2010/main" val="37080243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测试：对于</a:t>
            </a:r>
            <a:r>
              <a:rPr lang="en-US" altLang="zh-CN" dirty="0" smtClean="0"/>
              <a:t>F(x)=X^2</a:t>
            </a:r>
            <a:endParaRPr lang="zh-CN" altLang="en-US" dirty="0"/>
          </a:p>
        </p:txBody>
      </p:sp>
      <p:sp>
        <p:nvSpPr>
          <p:cNvPr id="8" name="文本占位符 7"/>
          <p:cNvSpPr>
            <a:spLocks noGrp="1"/>
          </p:cNvSpPr>
          <p:nvPr>
            <p:ph type="body" idx="1"/>
          </p:nvPr>
        </p:nvSpPr>
        <p:spPr/>
        <p:txBody>
          <a:bodyPr/>
          <a:lstStyle/>
          <a:p>
            <a:r>
              <a:rPr lang="en-US" altLang="zh-CN" dirty="0" smtClean="0"/>
              <a:t>My Function</a:t>
            </a:r>
            <a:endParaRPr lang="zh-CN" altLang="en-US" dirty="0"/>
          </a:p>
        </p:txBody>
      </p:sp>
      <p:sp>
        <p:nvSpPr>
          <p:cNvPr id="9" name="内容占位符 8"/>
          <p:cNvSpPr>
            <a:spLocks noGrp="1"/>
          </p:cNvSpPr>
          <p:nvPr>
            <p:ph sz="half" idx="2"/>
          </p:nvPr>
        </p:nvSpPr>
        <p:spPr/>
        <p:txBody>
          <a:bodyPr/>
          <a:lstStyle/>
          <a:p>
            <a:endParaRPr lang="zh-CN" altLang="en-US"/>
          </a:p>
        </p:txBody>
      </p:sp>
      <p:sp>
        <p:nvSpPr>
          <p:cNvPr id="10" name="文本占位符 9"/>
          <p:cNvSpPr>
            <a:spLocks noGrp="1"/>
          </p:cNvSpPr>
          <p:nvPr>
            <p:ph type="body" sz="quarter" idx="3"/>
          </p:nvPr>
        </p:nvSpPr>
        <p:spPr/>
        <p:txBody>
          <a:bodyPr/>
          <a:lstStyle/>
          <a:p>
            <a:r>
              <a:rPr lang="en-US" altLang="zh-CN" sz="2800" dirty="0" err="1" smtClean="0"/>
              <a:t>Scipy.optimize.basinhopping</a:t>
            </a:r>
            <a:endParaRPr lang="en-US" altLang="zh-CN" sz="2800" dirty="0"/>
          </a:p>
        </p:txBody>
      </p:sp>
      <p:sp>
        <p:nvSpPr>
          <p:cNvPr id="11" name="内容占位符 10"/>
          <p:cNvSpPr>
            <a:spLocks noGrp="1"/>
          </p:cNvSpPr>
          <p:nvPr>
            <p:ph sz="quarter" idx="4"/>
          </p:nvPr>
        </p:nvSpPr>
        <p:spPr/>
        <p:txBody>
          <a:bodyPr/>
          <a:lstStyle/>
          <a:p>
            <a:pPr marL="0" indent="0">
              <a:buNone/>
            </a:pPr>
            <a:r>
              <a:rPr lang="en-US" altLang="zh-CN" dirty="0"/>
              <a:t>x: array([3.49002621e-09</a:t>
            </a:r>
            <a:r>
              <a:rPr lang="en-US" altLang="zh-CN" dirty="0" smtClean="0"/>
              <a:t>])</a:t>
            </a:r>
          </a:p>
          <a:p>
            <a:pPr marL="0" indent="0">
              <a:buNone/>
            </a:pPr>
            <a:r>
              <a:rPr lang="en-US" altLang="zh-CN" dirty="0"/>
              <a:t>fun: 1.2180282963738302e-17</a:t>
            </a:r>
            <a:endParaRPr lang="zh-CN" altLang="en-US" dirty="0"/>
          </a:p>
        </p:txBody>
      </p:sp>
      <p:pic>
        <p:nvPicPr>
          <p:cNvPr id="7" name="内容占位符 6"/>
          <p:cNvPicPr>
            <a:picLocks noGrp="1" noChangeAspect="1"/>
          </p:cNvPicPr>
          <p:nvPr>
            <p:ph sz="half" idx="4294967295"/>
          </p:nvPr>
        </p:nvPicPr>
        <p:blipFill>
          <a:blip r:embed="rId2"/>
          <a:stretch>
            <a:fillRect/>
          </a:stretch>
        </p:blipFill>
        <p:spPr>
          <a:xfrm>
            <a:off x="1371600" y="3333940"/>
            <a:ext cx="4448175" cy="2933700"/>
          </a:xfrm>
          <a:prstGeom prst="rect">
            <a:avLst/>
          </a:prstGeom>
        </p:spPr>
      </p:pic>
      <p:sp>
        <p:nvSpPr>
          <p:cNvPr id="12" name="矩形 11"/>
          <p:cNvSpPr/>
          <p:nvPr/>
        </p:nvSpPr>
        <p:spPr>
          <a:xfrm>
            <a:off x="1371600" y="6296373"/>
            <a:ext cx="1099981" cy="369332"/>
          </a:xfrm>
          <a:prstGeom prst="rect">
            <a:avLst/>
          </a:prstGeom>
        </p:spPr>
        <p:txBody>
          <a:bodyPr wrap="none">
            <a:spAutoFit/>
          </a:bodyPr>
          <a:lstStyle/>
          <a:p>
            <a:r>
              <a:rPr lang="en-US" altLang="zh-CN" dirty="0" smtClean="0"/>
              <a:t>Time: </a:t>
            </a:r>
            <a:r>
              <a:rPr lang="zh-CN" altLang="en-US" dirty="0" smtClean="0"/>
              <a:t>0</a:t>
            </a:r>
            <a:r>
              <a:rPr lang="zh-CN" altLang="en-US" dirty="0"/>
              <a:t>.0</a:t>
            </a:r>
          </a:p>
        </p:txBody>
      </p:sp>
      <p:sp>
        <p:nvSpPr>
          <p:cNvPr id="13" name="矩形 12"/>
          <p:cNvSpPr/>
          <p:nvPr/>
        </p:nvSpPr>
        <p:spPr>
          <a:xfrm>
            <a:off x="6601838" y="6267640"/>
            <a:ext cx="1761188" cy="369332"/>
          </a:xfrm>
          <a:prstGeom prst="rect">
            <a:avLst/>
          </a:prstGeom>
        </p:spPr>
        <p:txBody>
          <a:bodyPr wrap="none">
            <a:spAutoFit/>
          </a:bodyPr>
          <a:lstStyle/>
          <a:p>
            <a:r>
              <a:rPr lang="en-US" altLang="zh-CN" dirty="0" smtClean="0"/>
              <a:t>Time</a:t>
            </a:r>
            <a:r>
              <a:rPr lang="en-US" altLang="zh-CN" dirty="0"/>
              <a:t>: 0.015625</a:t>
            </a:r>
            <a:endParaRPr lang="zh-CN" altLang="en-US" dirty="0"/>
          </a:p>
        </p:txBody>
      </p:sp>
    </p:spTree>
    <p:extLst>
      <p:ext uri="{BB962C8B-B14F-4D97-AF65-F5344CB8AC3E}">
        <p14:creationId xmlns:p14="http://schemas.microsoft.com/office/powerpoint/2010/main" val="31259374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smtClean="0"/>
              <a:t>Python</a:t>
            </a:r>
            <a:r>
              <a:rPr lang="zh-CN" altLang="en-US" dirty="0" smtClean="0"/>
              <a:t>程序实现：数据预处理</a:t>
            </a:r>
            <a:endParaRPr lang="zh-CN" altLang="en-US" dirty="0"/>
          </a:p>
        </p:txBody>
      </p:sp>
      <p:sp>
        <p:nvSpPr>
          <p:cNvPr id="8" name="内容占位符 7"/>
          <p:cNvSpPr>
            <a:spLocks noGrp="1"/>
          </p:cNvSpPr>
          <p:nvPr>
            <p:ph idx="1"/>
          </p:nvPr>
        </p:nvSpPr>
        <p:spPr/>
        <p:txBody>
          <a:bodyPr/>
          <a:lstStyle/>
          <a:p>
            <a:r>
              <a:rPr lang="zh-CN" altLang="en-US" dirty="0" smtClean="0"/>
              <a:t>归一化所有参数，</a:t>
            </a:r>
            <a:r>
              <a:rPr lang="en-US" altLang="zh-CN" dirty="0" smtClean="0"/>
              <a:t>Xi’ = Xi/</a:t>
            </a:r>
            <a:r>
              <a:rPr lang="en-US" altLang="zh-CN" dirty="0" err="1" smtClean="0"/>
              <a:t>wi</a:t>
            </a:r>
            <a:endParaRPr lang="en-US" altLang="zh-CN" dirty="0" smtClean="0"/>
          </a:p>
          <a:p>
            <a:r>
              <a:rPr lang="zh-CN" altLang="en-US" dirty="0"/>
              <a:t>其</a:t>
            </a:r>
            <a:r>
              <a:rPr lang="zh-CN" altLang="en-US" dirty="0" smtClean="0"/>
              <a:t>中</a:t>
            </a:r>
            <a:r>
              <a:rPr lang="en-US" altLang="zh-CN" dirty="0" smtClean="0"/>
              <a:t>Xi’</a:t>
            </a:r>
            <a:r>
              <a:rPr lang="zh-CN" altLang="en-US" dirty="0" smtClean="0"/>
              <a:t>是归一化后的变量，</a:t>
            </a:r>
            <a:r>
              <a:rPr lang="en-US" altLang="zh-CN" dirty="0" smtClean="0"/>
              <a:t>Xi</a:t>
            </a:r>
            <a:r>
              <a:rPr lang="zh-CN" altLang="en-US" dirty="0" smtClean="0"/>
              <a:t>是变量，</a:t>
            </a:r>
            <a:r>
              <a:rPr lang="en-US" altLang="zh-CN" dirty="0" err="1" smtClean="0"/>
              <a:t>wi</a:t>
            </a:r>
            <a:r>
              <a:rPr lang="zh-CN" altLang="en-US" dirty="0" smtClean="0"/>
              <a:t>是变量初始值</a:t>
            </a:r>
            <a:endParaRPr lang="en-US" altLang="zh-CN" dirty="0" smtClean="0"/>
          </a:p>
        </p:txBody>
      </p:sp>
    </p:spTree>
    <p:extLst>
      <p:ext uri="{BB962C8B-B14F-4D97-AF65-F5344CB8AC3E}">
        <p14:creationId xmlns:p14="http://schemas.microsoft.com/office/powerpoint/2010/main" val="2756712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Python</a:t>
            </a:r>
            <a:r>
              <a:rPr lang="zh-CN" altLang="en-US" dirty="0" smtClean="0"/>
              <a:t>程序实现：主要函数</a:t>
            </a:r>
            <a:endParaRPr lang="zh-CN" altLang="en-US" dirty="0"/>
          </a:p>
        </p:txBody>
      </p:sp>
      <p:sp>
        <p:nvSpPr>
          <p:cNvPr id="3" name="内容占位符 2"/>
          <p:cNvSpPr>
            <a:spLocks noGrp="1"/>
          </p:cNvSpPr>
          <p:nvPr>
            <p:ph idx="1"/>
          </p:nvPr>
        </p:nvSpPr>
        <p:spPr>
          <a:xfrm>
            <a:off x="1371600" y="2285999"/>
            <a:ext cx="9601200" cy="4017523"/>
          </a:xfrm>
        </p:spPr>
        <p:txBody>
          <a:bodyPr>
            <a:normAutofit/>
          </a:bodyPr>
          <a:lstStyle/>
          <a:p>
            <a:pPr marL="0" indent="0">
              <a:buNone/>
            </a:pPr>
            <a:r>
              <a:rPr lang="en-US" altLang="zh-CN" b="1" dirty="0"/>
              <a:t>read</a:t>
            </a:r>
            <a:r>
              <a:rPr lang="en-US" altLang="zh-CN" dirty="0"/>
              <a:t>(filename)</a:t>
            </a:r>
          </a:p>
          <a:p>
            <a:pPr marL="0" indent="0">
              <a:buNone/>
            </a:pPr>
            <a:r>
              <a:rPr lang="en-US" altLang="zh-CN" dirty="0"/>
              <a:t>	</a:t>
            </a:r>
            <a:r>
              <a:rPr lang="zh-CN" altLang="en-US" dirty="0" smtClean="0"/>
              <a:t>读取实验数据</a:t>
            </a:r>
            <a:endParaRPr lang="en-US" altLang="zh-CN" b="1" dirty="0" smtClean="0"/>
          </a:p>
          <a:p>
            <a:pPr marL="0" indent="0">
              <a:buNone/>
            </a:pPr>
            <a:r>
              <a:rPr lang="en-US" altLang="zh-CN" b="1" dirty="0" smtClean="0"/>
              <a:t>Simulate</a:t>
            </a:r>
            <a:r>
              <a:rPr lang="en-US" altLang="zh-CN" dirty="0" smtClean="0"/>
              <a:t>(a, k_20, k_50)</a:t>
            </a:r>
          </a:p>
          <a:p>
            <a:pPr marL="0" indent="0">
              <a:buNone/>
            </a:pPr>
            <a:r>
              <a:rPr lang="en-US" altLang="zh-CN" dirty="0"/>
              <a:t>	</a:t>
            </a:r>
            <a:r>
              <a:rPr lang="zh-CN" altLang="en-US" dirty="0" smtClean="0"/>
              <a:t>输入参数，输出模拟结果</a:t>
            </a:r>
            <a:endParaRPr lang="en-US" altLang="zh-CN" dirty="0" smtClean="0"/>
          </a:p>
          <a:p>
            <a:pPr marL="0" indent="0">
              <a:buNone/>
            </a:pPr>
            <a:r>
              <a:rPr lang="en-US" altLang="zh-CN" b="1" dirty="0"/>
              <a:t>MSE</a:t>
            </a:r>
            <a:r>
              <a:rPr lang="en-US" altLang="zh-CN" dirty="0"/>
              <a:t>(X</a:t>
            </a:r>
            <a:r>
              <a:rPr lang="en-US" altLang="zh-CN" dirty="0" smtClean="0"/>
              <a:t>, </a:t>
            </a:r>
            <a:r>
              <a:rPr lang="en-US" altLang="zh-CN" dirty="0" err="1" smtClean="0"/>
              <a:t>data_array</a:t>
            </a:r>
            <a:r>
              <a:rPr lang="en-US" altLang="zh-CN" dirty="0" smtClean="0"/>
              <a:t>) —— </a:t>
            </a:r>
            <a:r>
              <a:rPr lang="zh-CN" altLang="en-US" dirty="0" smtClean="0"/>
              <a:t>代价函数</a:t>
            </a:r>
            <a:endParaRPr lang="en-US" altLang="zh-CN" dirty="0" smtClean="0"/>
          </a:p>
          <a:p>
            <a:pPr marL="0" indent="0">
              <a:buNone/>
            </a:pPr>
            <a:r>
              <a:rPr lang="en-US" altLang="zh-CN" dirty="0"/>
              <a:t>	</a:t>
            </a:r>
            <a:r>
              <a:rPr lang="zh-CN" altLang="en-US" dirty="0" smtClean="0"/>
              <a:t>输入模拟与实验数据，输出</a:t>
            </a:r>
            <a:r>
              <a:rPr lang="en-US" altLang="zh-CN" dirty="0" smtClean="0"/>
              <a:t>MSE</a:t>
            </a:r>
            <a:r>
              <a:rPr lang="zh-CN" altLang="en-US" dirty="0" smtClean="0"/>
              <a:t>值</a:t>
            </a:r>
            <a:endParaRPr lang="en-US" altLang="zh-CN" dirty="0" smtClean="0"/>
          </a:p>
          <a:p>
            <a:pPr marL="0" indent="0">
              <a:buNone/>
            </a:pPr>
            <a:r>
              <a:rPr lang="en-US" altLang="zh-CN" b="1" dirty="0"/>
              <a:t>Bound</a:t>
            </a:r>
            <a:r>
              <a:rPr lang="en-US" altLang="zh-CN" dirty="0"/>
              <a:t>(</a:t>
            </a:r>
            <a:r>
              <a:rPr lang="en-US" altLang="zh-CN" dirty="0" err="1"/>
              <a:t>f_new</a:t>
            </a:r>
            <a:r>
              <a:rPr lang="en-US" altLang="zh-CN" dirty="0"/>
              <a:t>, </a:t>
            </a:r>
            <a:r>
              <a:rPr lang="en-US" altLang="zh-CN" dirty="0" err="1"/>
              <a:t>x_new</a:t>
            </a:r>
            <a:r>
              <a:rPr lang="en-US" altLang="zh-CN" dirty="0"/>
              <a:t>, </a:t>
            </a:r>
            <a:r>
              <a:rPr lang="en-US" altLang="zh-CN" dirty="0" err="1"/>
              <a:t>f_old</a:t>
            </a:r>
            <a:r>
              <a:rPr lang="en-US" altLang="zh-CN" dirty="0"/>
              <a:t>, </a:t>
            </a:r>
            <a:r>
              <a:rPr lang="en-US" altLang="zh-CN" dirty="0" err="1"/>
              <a:t>x_old</a:t>
            </a:r>
            <a:r>
              <a:rPr lang="en-US" altLang="zh-CN" dirty="0" smtClean="0"/>
              <a:t>)</a:t>
            </a:r>
          </a:p>
          <a:p>
            <a:pPr marL="0" indent="0">
              <a:buNone/>
            </a:pPr>
            <a:r>
              <a:rPr lang="en-US" altLang="zh-CN" dirty="0" smtClean="0"/>
              <a:t>	</a:t>
            </a:r>
            <a:r>
              <a:rPr lang="zh-CN" altLang="en-US" dirty="0" smtClean="0"/>
              <a:t>限制每一步随机变化是否被接受</a:t>
            </a:r>
            <a:endParaRPr lang="en-US" altLang="zh-CN" dirty="0" smtClean="0"/>
          </a:p>
          <a:p>
            <a:pPr marL="0" indent="0">
              <a:buNone/>
            </a:pPr>
            <a:r>
              <a:rPr lang="en-US" altLang="zh-CN" b="1" dirty="0" err="1" smtClean="0"/>
              <a:t>basinhopping</a:t>
            </a:r>
            <a:r>
              <a:rPr lang="en-US" altLang="zh-CN" dirty="0" smtClean="0"/>
              <a:t>(MSE,X0,minimizer_kwargs=</a:t>
            </a:r>
            <a:r>
              <a:rPr lang="en-US" altLang="zh-CN" dirty="0" err="1" smtClean="0"/>
              <a:t>minimizer_kwargs,accept_test</a:t>
            </a:r>
            <a:r>
              <a:rPr lang="en-US" altLang="zh-CN" dirty="0" smtClean="0"/>
              <a:t>=Bound</a:t>
            </a:r>
            <a:r>
              <a:rPr lang="en-US" altLang="zh-CN" dirty="0"/>
              <a:t>)</a:t>
            </a:r>
            <a:endParaRPr lang="en-US" altLang="zh-CN" dirty="0" smtClean="0"/>
          </a:p>
        </p:txBody>
      </p:sp>
    </p:spTree>
    <p:extLst>
      <p:ext uri="{BB962C8B-B14F-4D97-AF65-F5344CB8AC3E}">
        <p14:creationId xmlns:p14="http://schemas.microsoft.com/office/powerpoint/2010/main" val="9126481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结果</a:t>
            </a:r>
            <a:endParaRPr lang="zh-CN" altLang="en-US" dirty="0"/>
          </a:p>
        </p:txBody>
      </p:sp>
      <p:sp>
        <p:nvSpPr>
          <p:cNvPr id="3" name="内容占位符 2"/>
          <p:cNvSpPr>
            <a:spLocks noGrp="1"/>
          </p:cNvSpPr>
          <p:nvPr>
            <p:ph idx="1"/>
          </p:nvPr>
        </p:nvSpPr>
        <p:spPr/>
        <p:txBody>
          <a:bodyPr/>
          <a:lstStyle/>
          <a:p>
            <a:pPr marL="0" lvl="0" indent="0" eaLnBrk="0" fontAlgn="base" hangingPunct="0">
              <a:lnSpc>
                <a:spcPct val="100000"/>
              </a:lnSpc>
              <a:spcBef>
                <a:spcPct val="0"/>
              </a:spcBef>
              <a:spcAft>
                <a:spcPct val="0"/>
              </a:spcAft>
              <a:buNone/>
            </a:pPr>
            <a:r>
              <a:rPr lang="zh-CN" altLang="zh-CN" dirty="0">
                <a:solidFill>
                  <a:srgbClr val="000000"/>
                </a:solidFill>
                <a:latin typeface="Consolas" panose="020B0609020204030204" pitchFamily="49" charset="0"/>
              </a:rPr>
              <a:t>a</a:t>
            </a:r>
            <a:r>
              <a:rPr lang="zh-CN" altLang="zh-CN" dirty="0" smtClean="0">
                <a:solidFill>
                  <a:srgbClr val="000000"/>
                </a:solidFill>
                <a:latin typeface="Consolas" panose="020B0609020204030204" pitchFamily="49" charset="0"/>
              </a:rPr>
              <a:t>:</a:t>
            </a:r>
            <a:r>
              <a:rPr lang="en-US" altLang="zh-CN" dirty="0" smtClean="0">
                <a:solidFill>
                  <a:srgbClr val="000000"/>
                </a:solidFill>
                <a:latin typeface="Consolas" panose="020B0609020204030204" pitchFamily="49" charset="0"/>
              </a:rPr>
              <a:t> </a:t>
            </a:r>
            <a:r>
              <a:rPr lang="zh-CN" altLang="zh-CN" dirty="0" smtClean="0">
                <a:solidFill>
                  <a:srgbClr val="000000"/>
                </a:solidFill>
                <a:latin typeface="Consolas" panose="020B0609020204030204" pitchFamily="49" charset="0"/>
              </a:rPr>
              <a:t>4</a:t>
            </a:r>
            <a:r>
              <a:rPr lang="zh-CN" altLang="zh-CN" dirty="0">
                <a:solidFill>
                  <a:srgbClr val="000000"/>
                </a:solidFill>
                <a:latin typeface="Consolas" panose="020B0609020204030204" pitchFamily="49" charset="0"/>
              </a:rPr>
              <a:t>.699899109524324</a:t>
            </a:r>
            <a:endParaRPr lang="zh-CN" altLang="zh-CN" sz="1800" dirty="0">
              <a:solidFill>
                <a:schemeClr val="tx1"/>
              </a:solidFill>
            </a:endParaRPr>
          </a:p>
          <a:p>
            <a:pPr marL="0" lvl="0" indent="0" eaLnBrk="0" fontAlgn="base" hangingPunct="0">
              <a:lnSpc>
                <a:spcPct val="100000"/>
              </a:lnSpc>
              <a:spcBef>
                <a:spcPct val="0"/>
              </a:spcBef>
              <a:spcAft>
                <a:spcPct val="0"/>
              </a:spcAft>
              <a:buNone/>
            </a:pPr>
            <a:r>
              <a:rPr lang="en-US" altLang="zh-CN" dirty="0">
                <a:solidFill>
                  <a:srgbClr val="000000"/>
                </a:solidFill>
                <a:latin typeface="Consolas" panose="020B0609020204030204" pitchFamily="49" charset="0"/>
              </a:rPr>
              <a:t>x: array([1.17497478, </a:t>
            </a:r>
            <a:r>
              <a:rPr lang="en-US" altLang="zh-CN" dirty="0">
                <a:solidFill>
                  <a:srgbClr val="FF0000"/>
                </a:solidFill>
                <a:latin typeface="Consolas" panose="020B0609020204030204" pitchFamily="49" charset="0"/>
              </a:rPr>
              <a:t>3.12714572</a:t>
            </a:r>
            <a:r>
              <a:rPr lang="en-US" altLang="zh-CN" dirty="0">
                <a:solidFill>
                  <a:srgbClr val="000000"/>
                </a:solidFill>
                <a:latin typeface="Consolas" panose="020B0609020204030204" pitchFamily="49" charset="0"/>
              </a:rPr>
              <a:t>, 1.57844169, 1.4178862 , </a:t>
            </a:r>
            <a:r>
              <a:rPr lang="en-US" altLang="zh-CN" dirty="0" smtClean="0">
                <a:solidFill>
                  <a:srgbClr val="000000"/>
                </a:solidFill>
                <a:latin typeface="Consolas" panose="020B0609020204030204" pitchFamily="49" charset="0"/>
              </a:rPr>
              <a:t>1.02004961,1.68716745</a:t>
            </a:r>
            <a:r>
              <a:rPr lang="en-US" altLang="zh-CN" dirty="0">
                <a:solidFill>
                  <a:srgbClr val="000000"/>
                </a:solidFill>
                <a:latin typeface="Consolas" panose="020B0609020204030204" pitchFamily="49" charset="0"/>
              </a:rPr>
              <a:t>, 0.60239121, 0.92575396, 0.98172279</a:t>
            </a:r>
            <a:r>
              <a:rPr lang="en-US" altLang="zh-CN" dirty="0" smtClean="0">
                <a:solidFill>
                  <a:srgbClr val="000000"/>
                </a:solidFill>
                <a:latin typeface="Consolas" panose="020B0609020204030204" pitchFamily="49" charset="0"/>
              </a:rPr>
              <a:t>])</a:t>
            </a:r>
          </a:p>
          <a:p>
            <a:pPr marL="0" lvl="0" indent="0" eaLnBrk="0" fontAlgn="base" hangingPunct="0">
              <a:lnSpc>
                <a:spcPct val="100000"/>
              </a:lnSpc>
              <a:spcBef>
                <a:spcPct val="0"/>
              </a:spcBef>
              <a:spcAft>
                <a:spcPct val="0"/>
              </a:spcAft>
              <a:buNone/>
            </a:pPr>
            <a:r>
              <a:rPr lang="zh-CN" altLang="zh-CN" dirty="0" smtClean="0">
                <a:solidFill>
                  <a:srgbClr val="000000"/>
                </a:solidFill>
                <a:latin typeface="Consolas" panose="020B0609020204030204" pitchFamily="49" charset="0"/>
              </a:rPr>
              <a:t>Best </a:t>
            </a:r>
            <a:r>
              <a:rPr lang="zh-CN" altLang="zh-CN" dirty="0">
                <a:solidFill>
                  <a:srgbClr val="000000"/>
                </a:solidFill>
                <a:latin typeface="Consolas" panose="020B0609020204030204" pitchFamily="49" charset="0"/>
              </a:rPr>
              <a:t>Fitting:</a:t>
            </a:r>
            <a:endParaRPr lang="zh-CN" altLang="zh-CN" sz="1800" dirty="0">
              <a:solidFill>
                <a:schemeClr val="tx1"/>
              </a:solidFill>
            </a:endParaRPr>
          </a:p>
          <a:p>
            <a:pPr marL="0" lvl="0" indent="0" eaLnBrk="0" fontAlgn="base" hangingPunct="0">
              <a:lnSpc>
                <a:spcPct val="100000"/>
              </a:lnSpc>
              <a:spcBef>
                <a:spcPct val="0"/>
              </a:spcBef>
              <a:spcAft>
                <a:spcPct val="0"/>
              </a:spcAft>
              <a:buNone/>
            </a:pPr>
            <a:r>
              <a:rPr lang="zh-CN" altLang="zh-CN" dirty="0">
                <a:solidFill>
                  <a:srgbClr val="000000"/>
                </a:solidFill>
                <a:latin typeface="Consolas" panose="020B0609020204030204" pitchFamily="49" charset="0"/>
              </a:rPr>
              <a:t/>
            </a:r>
            <a:br>
              <a:rPr lang="zh-CN" altLang="zh-CN" dirty="0">
                <a:solidFill>
                  <a:srgbClr val="000000"/>
                </a:solidFill>
                <a:latin typeface="Consolas" panose="020B0609020204030204" pitchFamily="49" charset="0"/>
              </a:rPr>
            </a:br>
            <a:endParaRPr lang="zh-CN" altLang="zh-CN" sz="1800" dirty="0">
              <a:solidFill>
                <a:schemeClr val="tx1"/>
              </a:solidFill>
            </a:endParaRPr>
          </a:p>
          <a:p>
            <a:pPr marL="0" lvl="0" indent="0" eaLnBrk="0" fontAlgn="base" hangingPunct="0">
              <a:lnSpc>
                <a:spcPct val="100000"/>
              </a:lnSpc>
              <a:spcBef>
                <a:spcPct val="0"/>
              </a:spcBef>
              <a:spcAft>
                <a:spcPct val="0"/>
              </a:spcAft>
              <a:buNone/>
            </a:pPr>
            <a:r>
              <a:rPr lang="zh-CN" altLang="zh-CN" dirty="0">
                <a:solidFill>
                  <a:srgbClr val="000000"/>
                </a:solidFill>
                <a:latin typeface="Consolas" panose="020B0609020204030204" pitchFamily="49" charset="0"/>
              </a:rPr>
              <a:t>  </a:t>
            </a:r>
            <a:endParaRPr lang="zh-CN" altLang="zh-CN" sz="33600" dirty="0">
              <a:solidFill>
                <a:srgbClr val="000000"/>
              </a:solidFill>
              <a:latin typeface="Consolas" panose="020B0609020204030204" pitchFamily="49" charset="0"/>
            </a:endParaRPr>
          </a:p>
          <a:p>
            <a:pPr marL="0" indent="0">
              <a:buNone/>
            </a:pPr>
            <a:endParaRPr lang="zh-CN" altLang="en-US" dirty="0"/>
          </a:p>
        </p:txBody>
      </p:sp>
      <p:pic>
        <p:nvPicPr>
          <p:cNvPr id="2052" name="Picture 4" descr="D:\Study\Biophysics\Python&amp;Machinelearning\Results\output_files\qt_img5932294728581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518" y="3782420"/>
            <a:ext cx="4385253" cy="290048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728" y="3778231"/>
            <a:ext cx="4509737" cy="2904672"/>
          </a:xfrm>
          <a:prstGeom prst="rect">
            <a:avLst/>
          </a:prstGeom>
        </p:spPr>
      </p:pic>
    </p:spTree>
    <p:extLst>
      <p:ext uri="{BB962C8B-B14F-4D97-AF65-F5344CB8AC3E}">
        <p14:creationId xmlns:p14="http://schemas.microsoft.com/office/powerpoint/2010/main" val="32194098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问题背景</a:t>
            </a:r>
            <a:endParaRPr lang="zh-CN" altLang="en-US" dirty="0"/>
          </a:p>
        </p:txBody>
      </p:sp>
    </p:spTree>
    <p:extLst>
      <p:ext uri="{BB962C8B-B14F-4D97-AF65-F5344CB8AC3E}">
        <p14:creationId xmlns:p14="http://schemas.microsoft.com/office/powerpoint/2010/main" val="3622814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Grp="1" noChangeAspect="1"/>
          </p:cNvGraphicFramePr>
          <p:nvPr>
            <p:ph sz="half" idx="1"/>
          </p:nvPr>
        </p:nvGraphicFramePr>
        <p:xfrm>
          <a:off x="5502276" y="981075"/>
          <a:ext cx="2181225" cy="3856038"/>
        </p:xfrm>
        <a:graphic>
          <a:graphicData uri="http://schemas.openxmlformats.org/presentationml/2006/ole">
            <mc:AlternateContent xmlns:mc="http://schemas.openxmlformats.org/markup-compatibility/2006">
              <mc:Choice xmlns:v="urn:schemas-microsoft-com:vml" Requires="v">
                <p:oleObj spid="_x0000_s1060" name="Image" r:id="rId4" imgW="4949543" imgH="7119539" progId="Photoshop.Image.9">
                  <p:embed/>
                </p:oleObj>
              </mc:Choice>
              <mc:Fallback>
                <p:oleObj name="Image" r:id="rId4" imgW="4949543" imgH="7119539" progId="Photoshop.Image.9">
                  <p:embed/>
                  <p:pic>
                    <p:nvPicPr>
                      <p:cNvPr id="5122"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2276" y="981075"/>
                        <a:ext cx="2181225" cy="385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3" name="Object 3"/>
          <p:cNvGraphicFramePr>
            <a:graphicFrameLocks noGrp="1" noChangeAspect="1"/>
          </p:cNvGraphicFramePr>
          <p:nvPr>
            <p:ph sz="half" idx="2"/>
          </p:nvPr>
        </p:nvGraphicFramePr>
        <p:xfrm>
          <a:off x="7947026" y="981075"/>
          <a:ext cx="2181225" cy="3856038"/>
        </p:xfrm>
        <a:graphic>
          <a:graphicData uri="http://schemas.openxmlformats.org/presentationml/2006/ole">
            <mc:AlternateContent xmlns:mc="http://schemas.openxmlformats.org/markup-compatibility/2006">
              <mc:Choice xmlns:v="urn:schemas-microsoft-com:vml" Requires="v">
                <p:oleObj spid="_x0000_s1061" name="Image" r:id="rId6" imgW="3352381" imgH="5168254" progId="Photoshop.Image.9">
                  <p:embed/>
                </p:oleObj>
              </mc:Choice>
              <mc:Fallback>
                <p:oleObj name="Image" r:id="rId6" imgW="3352381" imgH="5168254" progId="Photoshop.Image.9">
                  <p:embed/>
                  <p:pic>
                    <p:nvPicPr>
                      <p:cNvPr id="5123" name="Object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7026" y="981075"/>
                        <a:ext cx="2181225" cy="385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24" name="Picture 93" descr="brai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4851" y="981075"/>
            <a:ext cx="3248025" cy="385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103"/>
          <p:cNvSpPr>
            <a:spLocks noChangeArrowheads="1"/>
          </p:cNvSpPr>
          <p:nvPr/>
        </p:nvSpPr>
        <p:spPr bwMode="auto">
          <a:xfrm>
            <a:off x="2836863" y="1838326"/>
            <a:ext cx="322262" cy="32067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ltLang="zh-CN">
              <a:solidFill>
                <a:prstClr val="black"/>
              </a:solidFill>
            </a:endParaRPr>
          </a:p>
        </p:txBody>
      </p:sp>
      <p:sp>
        <p:nvSpPr>
          <p:cNvPr id="5126" name="Line 104"/>
          <p:cNvSpPr>
            <a:spLocks noChangeShapeType="1"/>
          </p:cNvSpPr>
          <p:nvPr/>
        </p:nvSpPr>
        <p:spPr bwMode="auto">
          <a:xfrm flipV="1">
            <a:off x="3159125" y="981075"/>
            <a:ext cx="2370138" cy="85725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prstClr val="black"/>
              </a:solidFill>
            </a:endParaRPr>
          </a:p>
        </p:txBody>
      </p:sp>
      <p:sp>
        <p:nvSpPr>
          <p:cNvPr id="5127" name="Line 105"/>
          <p:cNvSpPr>
            <a:spLocks noChangeShapeType="1"/>
          </p:cNvSpPr>
          <p:nvPr/>
        </p:nvSpPr>
        <p:spPr bwMode="auto">
          <a:xfrm>
            <a:off x="3159125" y="2159001"/>
            <a:ext cx="2370138" cy="2678113"/>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prstClr val="black"/>
              </a:solidFill>
            </a:endParaRPr>
          </a:p>
        </p:txBody>
      </p:sp>
      <p:sp>
        <p:nvSpPr>
          <p:cNvPr id="5128" name="Rectangle 106"/>
          <p:cNvSpPr>
            <a:spLocks noChangeArrowheads="1"/>
          </p:cNvSpPr>
          <p:nvPr/>
        </p:nvSpPr>
        <p:spPr bwMode="auto">
          <a:xfrm>
            <a:off x="6391275" y="2587626"/>
            <a:ext cx="107950" cy="1063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ltLang="zh-CN">
              <a:solidFill>
                <a:prstClr val="black"/>
              </a:solidFill>
            </a:endParaRPr>
          </a:p>
        </p:txBody>
      </p:sp>
      <p:sp>
        <p:nvSpPr>
          <p:cNvPr id="5129" name="Line 107"/>
          <p:cNvSpPr>
            <a:spLocks noChangeShapeType="1"/>
          </p:cNvSpPr>
          <p:nvPr/>
        </p:nvSpPr>
        <p:spPr bwMode="auto">
          <a:xfrm flipV="1">
            <a:off x="6499226" y="1087439"/>
            <a:ext cx="1400175" cy="1500187"/>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prstClr val="black"/>
              </a:solidFill>
            </a:endParaRPr>
          </a:p>
        </p:txBody>
      </p:sp>
      <p:sp>
        <p:nvSpPr>
          <p:cNvPr id="5130" name="Line 108"/>
          <p:cNvSpPr>
            <a:spLocks noChangeShapeType="1"/>
          </p:cNvSpPr>
          <p:nvPr/>
        </p:nvSpPr>
        <p:spPr bwMode="auto">
          <a:xfrm>
            <a:off x="6499226" y="2693989"/>
            <a:ext cx="1419225" cy="2097087"/>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prstClr val="black"/>
              </a:solidFill>
            </a:endParaRPr>
          </a:p>
        </p:txBody>
      </p:sp>
      <p:sp>
        <p:nvSpPr>
          <p:cNvPr id="5131" name="Text Box 109"/>
          <p:cNvSpPr txBox="1">
            <a:spLocks noChangeArrowheads="1"/>
          </p:cNvSpPr>
          <p:nvPr/>
        </p:nvSpPr>
        <p:spPr bwMode="auto">
          <a:xfrm>
            <a:off x="1524001" y="6659564"/>
            <a:ext cx="26822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1200" i="1">
                <a:solidFill>
                  <a:prstClr val="black"/>
                </a:solidFill>
              </a:rPr>
              <a:t>(Courtesies of Drs. A. Maximov &amp; X. Liu) </a:t>
            </a:r>
          </a:p>
        </p:txBody>
      </p:sp>
      <p:sp>
        <p:nvSpPr>
          <p:cNvPr id="5132" name="Rectangle 103"/>
          <p:cNvSpPr>
            <a:spLocks noChangeArrowheads="1"/>
          </p:cNvSpPr>
          <p:nvPr/>
        </p:nvSpPr>
        <p:spPr bwMode="auto">
          <a:xfrm>
            <a:off x="8528050" y="3327401"/>
            <a:ext cx="457200" cy="32067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ltLang="zh-CN">
              <a:solidFill>
                <a:prstClr val="black"/>
              </a:solidFill>
            </a:endParaRPr>
          </a:p>
        </p:txBody>
      </p:sp>
      <p:sp>
        <p:nvSpPr>
          <p:cNvPr id="5133" name="Line 107"/>
          <p:cNvSpPr>
            <a:spLocks noChangeShapeType="1"/>
          </p:cNvSpPr>
          <p:nvPr/>
        </p:nvSpPr>
        <p:spPr bwMode="auto">
          <a:xfrm flipV="1">
            <a:off x="3935414" y="3343276"/>
            <a:ext cx="4592637" cy="1598613"/>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prstClr val="black"/>
              </a:solidFill>
            </a:endParaRPr>
          </a:p>
        </p:txBody>
      </p:sp>
      <p:sp>
        <p:nvSpPr>
          <p:cNvPr id="5134" name="Line 108"/>
          <p:cNvSpPr>
            <a:spLocks noChangeShapeType="1"/>
          </p:cNvSpPr>
          <p:nvPr/>
        </p:nvSpPr>
        <p:spPr bwMode="auto">
          <a:xfrm flipH="1">
            <a:off x="7751764" y="3379788"/>
            <a:ext cx="1233487" cy="15621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prstClr val="black"/>
              </a:solidFill>
            </a:endParaRPr>
          </a:p>
        </p:txBody>
      </p:sp>
      <p:grpSp>
        <p:nvGrpSpPr>
          <p:cNvPr id="5135" name="Group 37"/>
          <p:cNvGrpSpPr>
            <a:grpSpLocks/>
          </p:cNvGrpSpPr>
          <p:nvPr/>
        </p:nvGrpSpPr>
        <p:grpSpPr bwMode="auto">
          <a:xfrm>
            <a:off x="3935413" y="4941888"/>
            <a:ext cx="3744912" cy="1865312"/>
            <a:chOff x="1073893" y="764704"/>
            <a:chExt cx="6715963" cy="3744416"/>
          </a:xfrm>
        </p:grpSpPr>
        <p:pic>
          <p:nvPicPr>
            <p:cNvPr id="5137" name="Picture 2" descr="http://www.txtwriter.com/backgrounders/Drugaddiction/synaps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893" y="764704"/>
              <a:ext cx="6715963" cy="3744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38" name="Picture 39"/>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6814" y="2636912"/>
              <a:ext cx="792088" cy="32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9" name="Picture 40"/>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7944" y="1661342"/>
              <a:ext cx="792088" cy="32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41"/>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11960" y="3389534"/>
              <a:ext cx="792088" cy="32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36" name="TextBox 12"/>
          <p:cNvSpPr txBox="1">
            <a:spLocks noChangeArrowheads="1"/>
          </p:cNvSpPr>
          <p:nvPr/>
        </p:nvSpPr>
        <p:spPr bwMode="auto">
          <a:xfrm>
            <a:off x="1775520" y="116632"/>
            <a:ext cx="8640960" cy="584775"/>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base">
              <a:spcBef>
                <a:spcPct val="0"/>
              </a:spcBef>
              <a:spcAft>
                <a:spcPct val="0"/>
              </a:spcAft>
            </a:pPr>
            <a:r>
              <a:rPr lang="zh-CN" altLang="en-US" sz="3200" b="1" dirty="0" smtClean="0">
                <a:solidFill>
                  <a:prstClr val="white"/>
                </a:solidFill>
                <a:latin typeface="华文楷体" panose="02010600040101010101" pitchFamily="2" charset="-122"/>
                <a:ea typeface="华文楷体" panose="02010600040101010101" pitchFamily="2" charset="-122"/>
              </a:rPr>
              <a:t>突触传递是神经元间信息传递的方式</a:t>
            </a:r>
            <a:endParaRPr lang="en-US" altLang="zh-CN" sz="3200" b="1" dirty="0">
              <a:solidFill>
                <a:prstClr val="white"/>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52109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38999" y="282966"/>
            <a:ext cx="8514001" cy="6292068"/>
          </a:xfrm>
          <a:prstGeom prst="rect">
            <a:avLst/>
          </a:prstGeom>
        </p:spPr>
      </p:pic>
    </p:spTree>
    <p:extLst>
      <p:ext uri="{BB962C8B-B14F-4D97-AF65-F5344CB8AC3E}">
        <p14:creationId xmlns:p14="http://schemas.microsoft.com/office/powerpoint/2010/main" val="2191622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突触变胖_中">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49965" y="685800"/>
            <a:ext cx="9444470" cy="5312072"/>
          </a:xfrm>
        </p:spPr>
      </p:pic>
    </p:spTree>
    <p:extLst>
      <p:ext uri="{BB962C8B-B14F-4D97-AF65-F5344CB8AC3E}">
        <p14:creationId xmlns:p14="http://schemas.microsoft.com/office/powerpoint/2010/main" val="276107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释放</a:t>
            </a:r>
            <a:r>
              <a:rPr lang="en-US" altLang="zh-CN" dirty="0" smtClean="0"/>
              <a:t>+</a:t>
            </a:r>
            <a:r>
              <a:rPr lang="zh-CN" altLang="en-US" dirty="0" smtClean="0"/>
              <a:t>回收</a:t>
            </a:r>
            <a:r>
              <a:rPr lang="en-US" altLang="zh-CN" dirty="0" smtClean="0"/>
              <a:t>=</a:t>
            </a:r>
            <a:r>
              <a:rPr lang="zh-CN" altLang="en-US" dirty="0" smtClean="0"/>
              <a:t>囊泡循环</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90075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7"/>
          <p:cNvSpPr txBox="1">
            <a:spLocks noChangeArrowheads="1"/>
          </p:cNvSpPr>
          <p:nvPr/>
        </p:nvSpPr>
        <p:spPr bwMode="auto">
          <a:xfrm rot="-5400000">
            <a:off x="5923756" y="1724740"/>
            <a:ext cx="2265364" cy="246221"/>
          </a:xfrm>
          <a:prstGeom prst="rect">
            <a:avLst/>
          </a:prstGeom>
          <a:noFill/>
          <a:ln w="9525">
            <a:noFill/>
            <a:miter lim="800000"/>
            <a:headEnd/>
            <a:tailEnd/>
          </a:ln>
        </p:spPr>
        <p:txBody>
          <a:bodyPr wrap="none">
            <a:spAutoFit/>
          </a:bodyPr>
          <a:lstStyle/>
          <a:p>
            <a:r>
              <a:rPr lang="en-US" altLang="zh-CN" sz="1000">
                <a:solidFill>
                  <a:srgbClr val="FFFFFF"/>
                </a:solidFill>
              </a:rPr>
              <a:t>Graham Johnson www.sciencemag.org</a:t>
            </a:r>
          </a:p>
        </p:txBody>
      </p:sp>
      <p:sp>
        <p:nvSpPr>
          <p:cNvPr id="15363" name="Text Box 12"/>
          <p:cNvSpPr txBox="1">
            <a:spLocks noChangeArrowheads="1"/>
          </p:cNvSpPr>
          <p:nvPr/>
        </p:nvSpPr>
        <p:spPr bwMode="auto">
          <a:xfrm>
            <a:off x="8763000" y="6629400"/>
            <a:ext cx="1189038" cy="304800"/>
          </a:xfrm>
          <a:prstGeom prst="rect">
            <a:avLst/>
          </a:prstGeom>
          <a:noFill/>
          <a:ln w="9525">
            <a:noFill/>
            <a:miter lim="800000"/>
            <a:headEnd/>
            <a:tailEnd/>
          </a:ln>
        </p:spPr>
        <p:txBody>
          <a:bodyPr wrap="none">
            <a:spAutoFit/>
          </a:bodyPr>
          <a:lstStyle/>
          <a:p>
            <a:r>
              <a:rPr lang="en-US" altLang="zh-CN" sz="1400" i="1">
                <a:solidFill>
                  <a:schemeClr val="bg1"/>
                </a:solidFill>
              </a:rPr>
              <a:t>Südhof 2004</a:t>
            </a:r>
          </a:p>
        </p:txBody>
      </p:sp>
      <p:pic>
        <p:nvPicPr>
          <p:cNvPr id="15364" name="Picture 10"/>
          <p:cNvPicPr>
            <a:picLocks noChangeAspect="1" noChangeArrowheads="1"/>
          </p:cNvPicPr>
          <p:nvPr/>
        </p:nvPicPr>
        <p:blipFill>
          <a:blip r:embed="rId3" cstate="print"/>
          <a:srcRect/>
          <a:stretch>
            <a:fillRect/>
          </a:stretch>
        </p:blipFill>
        <p:spPr bwMode="auto">
          <a:xfrm>
            <a:off x="2400300" y="899339"/>
            <a:ext cx="7315200" cy="5681663"/>
          </a:xfrm>
          <a:prstGeom prst="rect">
            <a:avLst/>
          </a:prstGeom>
          <a:noFill/>
          <a:ln w="9525">
            <a:noFill/>
            <a:miter lim="800000"/>
            <a:headEnd/>
            <a:tailEnd/>
          </a:ln>
        </p:spPr>
      </p:pic>
      <p:sp>
        <p:nvSpPr>
          <p:cNvPr id="15367" name="Text Box 56"/>
          <p:cNvSpPr txBox="1">
            <a:spLocks noChangeArrowheads="1"/>
          </p:cNvSpPr>
          <p:nvPr/>
        </p:nvSpPr>
        <p:spPr bwMode="auto">
          <a:xfrm>
            <a:off x="1676400" y="110191"/>
            <a:ext cx="8763000" cy="707866"/>
          </a:xfrm>
          <a:prstGeom prst="rect">
            <a:avLst/>
          </a:prstGeom>
          <a:solidFill>
            <a:srgbClr val="800000"/>
          </a:solidFill>
          <a:ln w="9525">
            <a:noFill/>
            <a:miter lim="800000"/>
            <a:headEnd/>
            <a:tailEnd/>
          </a:ln>
        </p:spPr>
        <p:txBody>
          <a:bodyPr lIns="91426" tIns="45710" rIns="91426" bIns="45710">
            <a:spAutoFit/>
          </a:bodyPr>
          <a:lstStyle/>
          <a:p>
            <a:pPr algn="ctr" eaLnBrk="0" hangingPunct="0"/>
            <a:r>
              <a:rPr lang="zh-CN" altLang="en-US" sz="4000" b="1" dirty="0" smtClean="0">
                <a:solidFill>
                  <a:schemeClr val="bg1"/>
                </a:solidFill>
              </a:rPr>
              <a:t>突触囊泡循环</a:t>
            </a:r>
            <a:endParaRPr lang="en-US" altLang="zh-CN" sz="4000" b="1" dirty="0">
              <a:solidFill>
                <a:schemeClr val="bg1"/>
              </a:solidFill>
            </a:endParaRPr>
          </a:p>
        </p:txBody>
      </p:sp>
      <p:sp>
        <p:nvSpPr>
          <p:cNvPr id="2" name="矩形 1"/>
          <p:cNvSpPr/>
          <p:nvPr/>
        </p:nvSpPr>
        <p:spPr>
          <a:xfrm>
            <a:off x="7957194" y="6581002"/>
            <a:ext cx="2710807" cy="276999"/>
          </a:xfrm>
          <a:prstGeom prst="rect">
            <a:avLst/>
          </a:prstGeom>
        </p:spPr>
        <p:txBody>
          <a:bodyPr wrap="none">
            <a:spAutoFit/>
          </a:bodyPr>
          <a:lstStyle/>
          <a:p>
            <a:r>
              <a:rPr lang="en-US" altLang="zh-CN" sz="1200" dirty="0">
                <a:latin typeface="Times New Roman"/>
                <a:cs typeface="Times New Roman"/>
              </a:rPr>
              <a:t>Sudhof, T. C. Annu Rev Neuroscie, 2004</a:t>
            </a:r>
            <a:endParaRPr lang="zh-CN" altLang="en-US" sz="1200" dirty="0">
              <a:latin typeface="Times New Roman"/>
              <a:cs typeface="Times New Roman"/>
            </a:endParaRPr>
          </a:p>
        </p:txBody>
      </p:sp>
    </p:spTree>
    <p:extLst>
      <p:ext uri="{BB962C8B-B14F-4D97-AF65-F5344CB8AC3E}">
        <p14:creationId xmlns:p14="http://schemas.microsoft.com/office/powerpoint/2010/main" val="3556389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28"/>
          <p:cNvGrpSpPr/>
          <p:nvPr/>
        </p:nvGrpSpPr>
        <p:grpSpPr>
          <a:xfrm>
            <a:off x="1059357" y="875489"/>
            <a:ext cx="10886210" cy="4427707"/>
            <a:chOff x="1089122" y="2311078"/>
            <a:chExt cx="6744518" cy="4258100"/>
          </a:xfrm>
        </p:grpSpPr>
        <p:grpSp>
          <p:nvGrpSpPr>
            <p:cNvPr id="10" name="组合 13"/>
            <p:cNvGrpSpPr/>
            <p:nvPr/>
          </p:nvGrpSpPr>
          <p:grpSpPr>
            <a:xfrm>
              <a:off x="1089122" y="2311078"/>
              <a:ext cx="6744518" cy="4258100"/>
              <a:chOff x="1089122" y="2311078"/>
              <a:chExt cx="6744518" cy="4258100"/>
            </a:xfrm>
          </p:grpSpPr>
          <p:grpSp>
            <p:nvGrpSpPr>
              <p:cNvPr id="12" name="组合 3"/>
              <p:cNvGrpSpPr/>
              <p:nvPr/>
            </p:nvGrpSpPr>
            <p:grpSpPr>
              <a:xfrm>
                <a:off x="1089122" y="2311078"/>
                <a:ext cx="6744518" cy="4258100"/>
                <a:chOff x="777920" y="682388"/>
                <a:chExt cx="10440537" cy="5527344"/>
              </a:xfrm>
            </p:grpSpPr>
            <p:sp>
              <p:nvSpPr>
                <p:cNvPr id="15" name="环形箭头 4"/>
                <p:cNvSpPr/>
                <p:nvPr/>
              </p:nvSpPr>
              <p:spPr>
                <a:xfrm rot="19533461" flipH="1">
                  <a:off x="3161548" y="1131306"/>
                  <a:ext cx="4039206" cy="3217150"/>
                </a:xfrm>
                <a:prstGeom prst="circularArrow">
                  <a:avLst>
                    <a:gd name="adj1" fmla="val 5193"/>
                    <a:gd name="adj2" fmla="val 540611"/>
                    <a:gd name="adj3" fmla="val 16867851"/>
                    <a:gd name="adj4" fmla="val 15611954"/>
                    <a:gd name="adj5" fmla="val 6059"/>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6" name="组合 5"/>
                <p:cNvGrpSpPr/>
                <p:nvPr/>
              </p:nvGrpSpPr>
              <p:grpSpPr>
                <a:xfrm>
                  <a:off x="777920" y="682388"/>
                  <a:ext cx="10440537" cy="5527344"/>
                  <a:chOff x="736977" y="641445"/>
                  <a:chExt cx="10440537" cy="5527344"/>
                </a:xfrm>
              </p:grpSpPr>
              <p:sp>
                <p:nvSpPr>
                  <p:cNvPr id="17" name="椭圆 6"/>
                  <p:cNvSpPr/>
                  <p:nvPr/>
                </p:nvSpPr>
                <p:spPr>
                  <a:xfrm>
                    <a:off x="2203905" y="4021557"/>
                    <a:ext cx="2715904" cy="159678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500" b="1" dirty="0">
                      <a:latin typeface="Times New Roman" panose="02020603050405020304" pitchFamily="18" charset="0"/>
                      <a:cs typeface="Times New Roman" panose="02020603050405020304" pitchFamily="18" charset="0"/>
                    </a:endParaRPr>
                  </a:p>
                  <a:p>
                    <a:pPr algn="ctr"/>
                    <a:r>
                      <a:rPr lang="en-US" altLang="zh-CN" sz="1500" b="1" dirty="0" smtClean="0">
                        <a:latin typeface="Times New Roman" panose="02020603050405020304" pitchFamily="18" charset="0"/>
                        <a:cs typeface="Times New Roman" panose="02020603050405020304" pitchFamily="18" charset="0"/>
                      </a:rPr>
                      <a:t>Ready Releasing Pool</a:t>
                    </a:r>
                    <a:endParaRPr lang="en-US" altLang="zh-CN" sz="1200" b="1" dirty="0">
                      <a:latin typeface="Times New Roman" panose="02020603050405020304" pitchFamily="18" charset="0"/>
                      <a:cs typeface="Times New Roman" panose="02020603050405020304" pitchFamily="18" charset="0"/>
                    </a:endParaRPr>
                  </a:p>
                  <a:p>
                    <a:pPr algn="ctr"/>
                    <a:endParaRPr lang="en-US" altLang="zh-CN" sz="1350" dirty="0"/>
                  </a:p>
                  <a:p>
                    <a:pPr algn="ctr"/>
                    <a:endParaRPr lang="en-US" altLang="zh-CN" sz="1350" dirty="0"/>
                  </a:p>
                  <a:p>
                    <a:pPr algn="ctr"/>
                    <a:endParaRPr lang="zh-CN" altLang="en-US" sz="1350" dirty="0"/>
                  </a:p>
                </p:txBody>
              </p:sp>
              <p:sp>
                <p:nvSpPr>
                  <p:cNvPr id="18" name="椭圆 7"/>
                  <p:cNvSpPr/>
                  <p:nvPr/>
                </p:nvSpPr>
                <p:spPr>
                  <a:xfrm>
                    <a:off x="6867099" y="4155743"/>
                    <a:ext cx="2715904" cy="1596787"/>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500" b="1" dirty="0">
                      <a:solidFill>
                        <a:schemeClr val="tx1"/>
                      </a:solidFill>
                      <a:latin typeface="Times New Roman" panose="02020603050405020304" pitchFamily="18" charset="0"/>
                      <a:cs typeface="Times New Roman" panose="02020603050405020304" pitchFamily="18" charset="0"/>
                    </a:endParaRPr>
                  </a:p>
                  <a:p>
                    <a:pPr algn="ctr"/>
                    <a:r>
                      <a:rPr lang="en-US" altLang="zh-CN" sz="1500" b="1" dirty="0" smtClean="0">
                        <a:solidFill>
                          <a:schemeClr val="tx1"/>
                        </a:solidFill>
                        <a:latin typeface="Times New Roman" panose="02020603050405020304" pitchFamily="18" charset="0"/>
                        <a:cs typeface="Times New Roman" panose="02020603050405020304" pitchFamily="18" charset="0"/>
                      </a:rPr>
                      <a:t>Surface Pool</a:t>
                    </a:r>
                    <a:endParaRPr lang="en-US" altLang="zh-CN" sz="1200" b="1" dirty="0">
                      <a:solidFill>
                        <a:schemeClr val="tx1"/>
                      </a:solidFill>
                      <a:latin typeface="Times New Roman" panose="02020603050405020304" pitchFamily="18" charset="0"/>
                      <a:cs typeface="Times New Roman" panose="02020603050405020304" pitchFamily="18" charset="0"/>
                    </a:endParaRPr>
                  </a:p>
                  <a:p>
                    <a:pPr algn="ctr"/>
                    <a:endParaRPr lang="en-US" altLang="zh-CN" sz="1350" dirty="0"/>
                  </a:p>
                  <a:p>
                    <a:pPr algn="ctr"/>
                    <a:endParaRPr lang="en-US" altLang="zh-CN" sz="1350" dirty="0"/>
                  </a:p>
                  <a:p>
                    <a:pPr algn="ctr"/>
                    <a:endParaRPr lang="zh-CN" altLang="en-US" sz="1350" dirty="0"/>
                  </a:p>
                </p:txBody>
              </p:sp>
              <p:sp>
                <p:nvSpPr>
                  <p:cNvPr id="19" name="椭圆 8"/>
                  <p:cNvSpPr/>
                  <p:nvPr/>
                </p:nvSpPr>
                <p:spPr>
                  <a:xfrm>
                    <a:off x="4571999" y="641445"/>
                    <a:ext cx="2770495" cy="1433015"/>
                  </a:xfrm>
                  <a:prstGeom prst="ellipse">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Times New Roman" panose="02020603050405020304" pitchFamily="18" charset="0"/>
                        <a:cs typeface="Times New Roman" panose="02020603050405020304" pitchFamily="18" charset="0"/>
                      </a:rPr>
                      <a:t>Post Endocytosis Pool</a:t>
                    </a:r>
                    <a:endParaRPr lang="zh-CN" altLang="en-US" sz="1350" b="1" dirty="0">
                      <a:solidFill>
                        <a:schemeClr val="tx1"/>
                      </a:solidFill>
                      <a:latin typeface="Times New Roman" panose="02020603050405020304" pitchFamily="18" charset="0"/>
                      <a:cs typeface="Times New Roman" panose="02020603050405020304" pitchFamily="18" charset="0"/>
                    </a:endParaRPr>
                  </a:p>
                </p:txBody>
              </p:sp>
              <p:sp>
                <p:nvSpPr>
                  <p:cNvPr id="20" name="椭圆 9"/>
                  <p:cNvSpPr/>
                  <p:nvPr/>
                </p:nvSpPr>
                <p:spPr>
                  <a:xfrm>
                    <a:off x="1121391" y="1842450"/>
                    <a:ext cx="3010773" cy="1527040"/>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Times New Roman" panose="02020603050405020304" pitchFamily="18" charset="0"/>
                        <a:cs typeface="Times New Roman" panose="02020603050405020304" pitchFamily="18" charset="0"/>
                      </a:rPr>
                      <a:t>Ready Priming Pool</a:t>
                    </a:r>
                    <a:endParaRPr lang="en-US" altLang="zh-CN" b="1" dirty="0">
                      <a:solidFill>
                        <a:schemeClr val="tx1"/>
                      </a:solidFill>
                      <a:latin typeface="Times New Roman" panose="02020603050405020304" pitchFamily="18" charset="0"/>
                      <a:cs typeface="Times New Roman" panose="02020603050405020304" pitchFamily="18" charset="0"/>
                    </a:endParaRPr>
                  </a:p>
                </p:txBody>
              </p:sp>
              <p:sp>
                <p:nvSpPr>
                  <p:cNvPr id="22" name="环形箭头 11"/>
                  <p:cNvSpPr/>
                  <p:nvPr/>
                </p:nvSpPr>
                <p:spPr>
                  <a:xfrm rot="15977811" flipH="1">
                    <a:off x="1802869" y="1969517"/>
                    <a:ext cx="4039207" cy="3217151"/>
                  </a:xfrm>
                  <a:prstGeom prst="circularArrow">
                    <a:avLst>
                      <a:gd name="adj1" fmla="val 7831"/>
                      <a:gd name="adj2" fmla="val 805664"/>
                      <a:gd name="adj3" fmla="val 17145977"/>
                      <a:gd name="adj4" fmla="val 15659627"/>
                      <a:gd name="adj5" fmla="val 7965"/>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环形箭头 12"/>
                  <p:cNvSpPr/>
                  <p:nvPr/>
                </p:nvSpPr>
                <p:spPr>
                  <a:xfrm rot="1544409" flipH="1">
                    <a:off x="4834371" y="1817549"/>
                    <a:ext cx="3674611" cy="3536354"/>
                  </a:xfrm>
                  <a:prstGeom prst="circularArrow">
                    <a:avLst>
                      <a:gd name="adj1" fmla="val 5873"/>
                      <a:gd name="adj2" fmla="val 1076447"/>
                      <a:gd name="adj3" fmla="val 14846755"/>
                      <a:gd name="adj4" fmla="val 12267624"/>
                      <a:gd name="adj5" fmla="val 7197"/>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4" name="文本框 14"/>
                  <p:cNvSpPr txBox="1"/>
                  <p:nvPr/>
                </p:nvSpPr>
                <p:spPr>
                  <a:xfrm>
                    <a:off x="1488523" y="3507596"/>
                    <a:ext cx="655916" cy="433818"/>
                  </a:xfrm>
                  <a:prstGeom prst="rect">
                    <a:avLst/>
                  </a:prstGeom>
                  <a:noFill/>
                </p:spPr>
                <p:txBody>
                  <a:bodyPr wrap="none" rtlCol="0">
                    <a:spAutoFit/>
                  </a:bodyPr>
                  <a:lstStyle/>
                  <a:p>
                    <a:r>
                      <a:rPr lang="en-US" altLang="zh-CN" sz="1350" b="1" dirty="0">
                        <a:latin typeface="Times New Roman" panose="02020603050405020304" pitchFamily="18" charset="0"/>
                        <a:cs typeface="Times New Roman" panose="02020603050405020304" pitchFamily="18" charset="0"/>
                      </a:rPr>
                      <a:t>K</a:t>
                    </a:r>
                    <a:r>
                      <a:rPr lang="en-US" altLang="zh-CN" sz="1350" b="1" baseline="-25000" dirty="0">
                        <a:latin typeface="Times New Roman" panose="02020603050405020304" pitchFamily="18" charset="0"/>
                        <a:cs typeface="Times New Roman" panose="02020603050405020304" pitchFamily="18" charset="0"/>
                      </a:rPr>
                      <a:t>1</a:t>
                    </a:r>
                    <a:endParaRPr lang="zh-CN" altLang="en-US" sz="1350" b="1" baseline="-25000" dirty="0">
                      <a:latin typeface="Times New Roman" panose="02020603050405020304" pitchFamily="18" charset="0"/>
                      <a:cs typeface="Times New Roman" panose="02020603050405020304" pitchFamily="18" charset="0"/>
                    </a:endParaRPr>
                  </a:p>
                </p:txBody>
              </p:sp>
              <p:sp>
                <p:nvSpPr>
                  <p:cNvPr id="25" name="文本框 15"/>
                  <p:cNvSpPr txBox="1"/>
                  <p:nvPr/>
                </p:nvSpPr>
                <p:spPr>
                  <a:xfrm>
                    <a:off x="2671362" y="1014686"/>
                    <a:ext cx="655916" cy="433818"/>
                  </a:xfrm>
                  <a:prstGeom prst="rect">
                    <a:avLst/>
                  </a:prstGeom>
                  <a:noFill/>
                </p:spPr>
                <p:txBody>
                  <a:bodyPr wrap="none" rtlCol="0">
                    <a:spAutoFit/>
                  </a:bodyPr>
                  <a:lstStyle/>
                  <a:p>
                    <a:r>
                      <a:rPr lang="en-US" altLang="zh-CN" sz="1350" b="1" dirty="0">
                        <a:latin typeface="Times New Roman" panose="02020603050405020304" pitchFamily="18" charset="0"/>
                        <a:cs typeface="Times New Roman" panose="02020603050405020304" pitchFamily="18" charset="0"/>
                      </a:rPr>
                      <a:t>K</a:t>
                    </a:r>
                    <a:r>
                      <a:rPr lang="en-US" altLang="zh-CN" sz="1350" b="1" baseline="-25000" dirty="0">
                        <a:latin typeface="Times New Roman" panose="02020603050405020304" pitchFamily="18" charset="0"/>
                        <a:cs typeface="Times New Roman" panose="02020603050405020304" pitchFamily="18" charset="0"/>
                      </a:rPr>
                      <a:t>2</a:t>
                    </a:r>
                    <a:endParaRPr lang="zh-CN" altLang="en-US" sz="1350" b="1" baseline="-25000" dirty="0">
                      <a:latin typeface="Times New Roman" panose="02020603050405020304" pitchFamily="18" charset="0"/>
                      <a:cs typeface="Times New Roman" panose="02020603050405020304" pitchFamily="18" charset="0"/>
                    </a:endParaRPr>
                  </a:p>
                </p:txBody>
              </p:sp>
              <p:sp>
                <p:nvSpPr>
                  <p:cNvPr id="26" name="文本框 16"/>
                  <p:cNvSpPr txBox="1"/>
                  <p:nvPr/>
                </p:nvSpPr>
                <p:spPr>
                  <a:xfrm>
                    <a:off x="8564889" y="2270895"/>
                    <a:ext cx="655916" cy="433818"/>
                  </a:xfrm>
                  <a:prstGeom prst="rect">
                    <a:avLst/>
                  </a:prstGeom>
                  <a:noFill/>
                </p:spPr>
                <p:txBody>
                  <a:bodyPr wrap="none" rtlCol="0">
                    <a:spAutoFit/>
                  </a:bodyPr>
                  <a:lstStyle/>
                  <a:p>
                    <a:r>
                      <a:rPr lang="en-US" altLang="zh-CN" sz="1350" b="1" dirty="0">
                        <a:latin typeface="Times New Roman" panose="02020603050405020304" pitchFamily="18" charset="0"/>
                        <a:cs typeface="Times New Roman" panose="02020603050405020304" pitchFamily="18" charset="0"/>
                      </a:rPr>
                      <a:t>K</a:t>
                    </a:r>
                    <a:r>
                      <a:rPr lang="en-US" altLang="zh-CN" sz="1350" b="1" baseline="-25000" dirty="0">
                        <a:latin typeface="Times New Roman" panose="02020603050405020304" pitchFamily="18" charset="0"/>
                        <a:cs typeface="Times New Roman" panose="02020603050405020304" pitchFamily="18" charset="0"/>
                      </a:rPr>
                      <a:t>3</a:t>
                    </a:r>
                    <a:endParaRPr lang="zh-CN" altLang="en-US" sz="1350" b="1" baseline="-25000" dirty="0">
                      <a:latin typeface="Times New Roman" panose="02020603050405020304" pitchFamily="18" charset="0"/>
                      <a:cs typeface="Times New Roman" panose="02020603050405020304" pitchFamily="18" charset="0"/>
                    </a:endParaRPr>
                  </a:p>
                </p:txBody>
              </p:sp>
              <p:sp>
                <p:nvSpPr>
                  <p:cNvPr id="28" name="椭圆 18"/>
                  <p:cNvSpPr/>
                  <p:nvPr/>
                </p:nvSpPr>
                <p:spPr>
                  <a:xfrm>
                    <a:off x="2624363" y="4722124"/>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19"/>
                  <p:cNvSpPr/>
                  <p:nvPr/>
                </p:nvSpPr>
                <p:spPr>
                  <a:xfrm>
                    <a:off x="3584613" y="4804012"/>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椭圆 20"/>
                  <p:cNvSpPr/>
                  <p:nvPr/>
                </p:nvSpPr>
                <p:spPr>
                  <a:xfrm>
                    <a:off x="3190872" y="4793776"/>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椭圆 21"/>
                  <p:cNvSpPr/>
                  <p:nvPr/>
                </p:nvSpPr>
                <p:spPr>
                  <a:xfrm>
                    <a:off x="4031920" y="4840400"/>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矩形 22"/>
                  <p:cNvSpPr/>
                  <p:nvPr/>
                </p:nvSpPr>
                <p:spPr>
                  <a:xfrm>
                    <a:off x="1951630" y="4981433"/>
                    <a:ext cx="3343701" cy="1187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椭圆 23"/>
                  <p:cNvSpPr/>
                  <p:nvPr/>
                </p:nvSpPr>
                <p:spPr>
                  <a:xfrm>
                    <a:off x="7496257" y="4851778"/>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椭圆 24"/>
                  <p:cNvSpPr/>
                  <p:nvPr/>
                </p:nvSpPr>
                <p:spPr>
                  <a:xfrm>
                    <a:off x="8099033" y="4840402"/>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矩形 25"/>
                  <p:cNvSpPr/>
                  <p:nvPr/>
                </p:nvSpPr>
                <p:spPr>
                  <a:xfrm>
                    <a:off x="6867099" y="4981433"/>
                    <a:ext cx="3343701" cy="1187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6" name="直接连接符 26"/>
                  <p:cNvCxnSpPr/>
                  <p:nvPr/>
                </p:nvCxnSpPr>
                <p:spPr>
                  <a:xfrm>
                    <a:off x="736977" y="5013929"/>
                    <a:ext cx="1044053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27"/>
                  <p:cNvSpPr/>
                  <p:nvPr/>
                </p:nvSpPr>
                <p:spPr>
                  <a:xfrm>
                    <a:off x="8709545" y="4791404"/>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3" name="Right Arrow 8"/>
              <p:cNvSpPr/>
              <p:nvPr/>
            </p:nvSpPr>
            <p:spPr>
              <a:xfrm>
                <a:off x="4166624" y="5377323"/>
                <a:ext cx="556054" cy="267957"/>
              </a:xfrm>
              <a:prstGeom prst="rightArrow">
                <a:avLst/>
              </a:prstGeom>
              <a:solidFill>
                <a:srgbClr val="00B0F0"/>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n>
                    <a:solidFill>
                      <a:srgbClr val="00B0F0"/>
                    </a:solidFill>
                  </a:ln>
                </a:endParaRPr>
              </a:p>
            </p:txBody>
          </p:sp>
          <p:sp>
            <p:nvSpPr>
              <p:cNvPr id="14" name="文本框 30"/>
              <p:cNvSpPr txBox="1"/>
              <p:nvPr/>
            </p:nvSpPr>
            <p:spPr>
              <a:xfrm>
                <a:off x="4138176" y="4977094"/>
                <a:ext cx="423717" cy="334201"/>
              </a:xfrm>
              <a:prstGeom prst="rect">
                <a:avLst/>
              </a:prstGeom>
              <a:noFill/>
            </p:spPr>
            <p:txBody>
              <a:bodyPr wrap="none" rtlCol="0">
                <a:spAutoFit/>
              </a:bodyPr>
              <a:lstStyle/>
              <a:p>
                <a:r>
                  <a:rPr lang="en-US" altLang="zh-CN" sz="1350" b="1" dirty="0">
                    <a:latin typeface="Times New Roman" panose="02020603050405020304" pitchFamily="18" charset="0"/>
                    <a:cs typeface="Times New Roman" panose="02020603050405020304" pitchFamily="18" charset="0"/>
                  </a:rPr>
                  <a:t>K</a:t>
                </a:r>
                <a:r>
                  <a:rPr lang="en-US" altLang="zh-CN" sz="1350" b="1" baseline="-25000" dirty="0">
                    <a:latin typeface="Times New Roman" panose="02020603050405020304" pitchFamily="18" charset="0"/>
                    <a:cs typeface="Times New Roman" panose="02020603050405020304" pitchFamily="18" charset="0"/>
                  </a:rPr>
                  <a:t>0</a:t>
                </a:r>
                <a:endParaRPr lang="zh-CN" altLang="en-US" sz="1350" b="1" baseline="-25000" dirty="0">
                  <a:latin typeface="Times New Roman" panose="02020603050405020304" pitchFamily="18" charset="0"/>
                  <a:cs typeface="Times New Roman" panose="02020603050405020304" pitchFamily="18" charset="0"/>
                </a:endParaRPr>
              </a:p>
            </p:txBody>
          </p:sp>
        </p:grpSp>
        <p:sp>
          <p:nvSpPr>
            <p:cNvPr id="11" name="文本框 33"/>
            <p:cNvSpPr txBox="1"/>
            <p:nvPr/>
          </p:nvSpPr>
          <p:spPr>
            <a:xfrm rot="1159347">
              <a:off x="5311694" y="3233341"/>
              <a:ext cx="762874" cy="257077"/>
            </a:xfrm>
            <a:prstGeom prst="rect">
              <a:avLst/>
            </a:prstGeom>
            <a:noFill/>
          </p:spPr>
          <p:txBody>
            <a:bodyPr wrap="square" rtlCol="0">
              <a:spAutoFit/>
            </a:bodyPr>
            <a:lstStyle/>
            <a:p>
              <a:endParaRPr lang="zh-CN" altLang="en-US" sz="1350" b="1" baseline="-25000" dirty="0">
                <a:latin typeface="Times New Roman" panose="02020603050405020304" pitchFamily="18" charset="0"/>
                <a:cs typeface="Times New Roman" panose="02020603050405020304" pitchFamily="18" charset="0"/>
              </a:endParaRPr>
            </a:p>
          </p:txBody>
        </p:sp>
      </p:grpSp>
      <p:sp>
        <p:nvSpPr>
          <p:cNvPr id="4" name="Rectangle 33"/>
          <p:cNvSpPr/>
          <p:nvPr/>
        </p:nvSpPr>
        <p:spPr>
          <a:xfrm>
            <a:off x="2439561" y="4496392"/>
            <a:ext cx="8360253" cy="1938992"/>
          </a:xfrm>
          <a:prstGeom prst="rect">
            <a:avLst/>
          </a:prstGeom>
        </p:spPr>
        <p:txBody>
          <a:bodyPr wrap="square">
            <a:spAutoFit/>
          </a:bodyPr>
          <a:lstStyle/>
          <a:p>
            <a:r>
              <a:rPr lang="en-US" altLang="zh-CN" sz="2400" b="1" i="1" dirty="0">
                <a:latin typeface="Times New Roman" pitchFamily="18" charset="0"/>
                <a:cs typeface="Times New Roman" pitchFamily="18" charset="0"/>
              </a:rPr>
              <a:t>RRP</a:t>
            </a:r>
            <a:r>
              <a:rPr lang="en-US" altLang="zh-CN" sz="2400" b="1" i="1" baseline="-25000" dirty="0">
                <a:latin typeface="Times New Roman" pitchFamily="18" charset="0"/>
                <a:cs typeface="Times New Roman" pitchFamily="18" charset="0"/>
              </a:rPr>
              <a:t>steady </a:t>
            </a:r>
            <a:r>
              <a:rPr lang="en-US" altLang="zh-CN" sz="2400" b="1" i="1" dirty="0">
                <a:latin typeface="Times New Roman" pitchFamily="18" charset="0"/>
                <a:cs typeface="Times New Roman" pitchFamily="18" charset="0"/>
              </a:rPr>
              <a:t>+ </a:t>
            </a:r>
            <a:r>
              <a:rPr lang="en-US" altLang="zh-CN" sz="2400" b="1" i="1" dirty="0">
                <a:latin typeface="Times New Roman" pitchFamily="18" charset="0"/>
                <a:cs typeface="Times New Roman" pitchFamily="18" charset="0"/>
              </a:rPr>
              <a:t>RPP</a:t>
            </a:r>
            <a:r>
              <a:rPr lang="en-US" altLang="zh-CN" sz="2400" b="1" i="1" baseline="-25000" dirty="0">
                <a:latin typeface="Times New Roman" pitchFamily="18" charset="0"/>
                <a:cs typeface="Times New Roman" pitchFamily="18" charset="0"/>
              </a:rPr>
              <a:t>steady</a:t>
            </a:r>
            <a:r>
              <a:rPr lang="en-US" altLang="zh-CN" sz="2400" b="1" i="1" baseline="-25000" dirty="0">
                <a:latin typeface="Times New Roman" pitchFamily="18" charset="0"/>
                <a:cs typeface="Times New Roman" pitchFamily="18" charset="0"/>
              </a:rPr>
              <a:t> </a:t>
            </a:r>
            <a:r>
              <a:rPr lang="en-US" altLang="zh-CN" sz="2400" b="1" i="1" dirty="0">
                <a:latin typeface="Times New Roman" pitchFamily="18" charset="0"/>
                <a:cs typeface="Times New Roman" pitchFamily="18" charset="0"/>
              </a:rPr>
              <a:t>+ </a:t>
            </a:r>
            <a:r>
              <a:rPr lang="en-US" altLang="zh-CN" sz="2400" b="1" i="1" dirty="0" err="1" smtClean="0">
                <a:latin typeface="Times New Roman" pitchFamily="18" charset="0"/>
                <a:cs typeface="Times New Roman" pitchFamily="18" charset="0"/>
              </a:rPr>
              <a:t>PEP</a:t>
            </a:r>
            <a:r>
              <a:rPr lang="en-US" altLang="zh-CN" sz="2400" b="1" i="1" baseline="-25000" dirty="0" err="1" smtClean="0">
                <a:latin typeface="Times New Roman" pitchFamily="18" charset="0"/>
                <a:cs typeface="Times New Roman" pitchFamily="18" charset="0"/>
              </a:rPr>
              <a:t>steady</a:t>
            </a:r>
            <a:r>
              <a:rPr lang="en-US" altLang="zh-CN" sz="2400" b="1" i="1" baseline="-25000" dirty="0" smtClean="0">
                <a:latin typeface="Times New Roman" pitchFamily="18" charset="0"/>
                <a:cs typeface="Times New Roman" pitchFamily="18" charset="0"/>
              </a:rPr>
              <a:t> </a:t>
            </a:r>
            <a:r>
              <a:rPr lang="en-US" altLang="zh-CN" sz="2400" b="1" i="1" dirty="0">
                <a:latin typeface="Times New Roman" pitchFamily="18" charset="0"/>
                <a:cs typeface="Times New Roman" pitchFamily="18" charset="0"/>
              </a:rPr>
              <a:t>+ </a:t>
            </a:r>
            <a:r>
              <a:rPr lang="en-US" altLang="zh-CN" sz="2400" b="1" i="1" dirty="0" err="1" smtClean="0">
                <a:latin typeface="Times New Roman" pitchFamily="18" charset="0"/>
                <a:cs typeface="Times New Roman" pitchFamily="18" charset="0"/>
              </a:rPr>
              <a:t>SP</a:t>
            </a:r>
            <a:r>
              <a:rPr lang="en-US" altLang="zh-CN" sz="2400" b="1" i="1" baseline="-25000" dirty="0" err="1" smtClean="0">
                <a:latin typeface="Times New Roman" pitchFamily="18" charset="0"/>
                <a:cs typeface="Times New Roman" pitchFamily="18" charset="0"/>
              </a:rPr>
              <a:t>steady</a:t>
            </a:r>
            <a:r>
              <a:rPr lang="en-US" altLang="zh-CN" sz="2400" b="1" i="1" dirty="0" smtClean="0">
                <a:latin typeface="Times New Roman" pitchFamily="18" charset="0"/>
                <a:cs typeface="Times New Roman" pitchFamily="18" charset="0"/>
              </a:rPr>
              <a:t> </a:t>
            </a:r>
            <a:r>
              <a:rPr lang="en-US" altLang="zh-CN" sz="2400" b="1" i="1" dirty="0">
                <a:latin typeface="Times New Roman" pitchFamily="18" charset="0"/>
                <a:cs typeface="Times New Roman" pitchFamily="18" charset="0"/>
              </a:rPr>
              <a:t>= RP</a:t>
            </a:r>
            <a:endParaRPr lang="en-US" altLang="zh-CN" sz="2400" b="1" i="1" dirty="0">
              <a:latin typeface="Times New Roman" pitchFamily="18" charset="0"/>
              <a:cs typeface="Times New Roman" pitchFamily="18" charset="0"/>
            </a:endParaRPr>
          </a:p>
          <a:p>
            <a:r>
              <a:rPr lang="en-US" altLang="zh-CN" sz="2400" b="1" i="1" dirty="0">
                <a:latin typeface="Times New Roman" pitchFamily="18" charset="0"/>
                <a:cs typeface="Times New Roman" pitchFamily="18" charset="0"/>
              </a:rPr>
              <a:t>R(t) = k</a:t>
            </a:r>
            <a:r>
              <a:rPr lang="en-US" altLang="zh-CN" sz="2400" b="1" i="1" baseline="-25000" dirty="0">
                <a:latin typeface="Times New Roman" pitchFamily="18" charset="0"/>
                <a:cs typeface="Times New Roman" pitchFamily="18" charset="0"/>
              </a:rPr>
              <a:t>1</a:t>
            </a:r>
            <a:r>
              <a:rPr lang="en-US" altLang="zh-CN" sz="2400" b="1" i="1" dirty="0">
                <a:latin typeface="Times New Roman" pitchFamily="18" charset="0"/>
                <a:cs typeface="Times New Roman" pitchFamily="18" charset="0"/>
              </a:rPr>
              <a:t>*RPP(t)= k</a:t>
            </a:r>
            <a:r>
              <a:rPr lang="en-US" altLang="zh-CN" sz="2400" b="1" i="1" baseline="-25000" dirty="0">
                <a:latin typeface="Times New Roman" pitchFamily="18" charset="0"/>
                <a:cs typeface="Times New Roman" pitchFamily="18" charset="0"/>
              </a:rPr>
              <a:t>0</a:t>
            </a:r>
            <a:r>
              <a:rPr lang="en-US" altLang="zh-CN" sz="2400" b="1" i="1" dirty="0">
                <a:latin typeface="Times New Roman" pitchFamily="18" charset="0"/>
                <a:cs typeface="Times New Roman" pitchFamily="18" charset="0"/>
              </a:rPr>
              <a:t>*RRP(t)                                              </a:t>
            </a:r>
            <a:r>
              <a:rPr lang="en-US" altLang="zh-CN" sz="2400" b="1" i="1" dirty="0">
                <a:latin typeface="Times New Roman" pitchFamily="18" charset="0"/>
                <a:cs typeface="Times New Roman" pitchFamily="18" charset="0"/>
              </a:rPr>
              <a:t>---</a:t>
            </a:r>
            <a:r>
              <a:rPr lang="en-US" altLang="zh-CN" sz="2400" b="1" i="1" dirty="0">
                <a:latin typeface="Times New Roman" pitchFamily="18" charset="0"/>
                <a:cs typeface="Times New Roman" pitchFamily="18" charset="0"/>
              </a:rPr>
              <a:t>1</a:t>
            </a:r>
          </a:p>
          <a:p>
            <a:r>
              <a:rPr lang="en-US" altLang="zh-CN" sz="2400" b="1" i="1" dirty="0">
                <a:latin typeface="Times New Roman" pitchFamily="18" charset="0"/>
                <a:cs typeface="Times New Roman" pitchFamily="18" charset="0"/>
              </a:rPr>
              <a:t>dRRP(t)/dt  </a:t>
            </a:r>
            <a:r>
              <a:rPr lang="en-US" altLang="zh-CN" sz="2400" b="1" i="1" dirty="0">
                <a:latin typeface="Times New Roman" pitchFamily="18" charset="0"/>
                <a:cs typeface="Times New Roman" pitchFamily="18" charset="0"/>
              </a:rPr>
              <a:t>= - </a:t>
            </a:r>
            <a:r>
              <a:rPr lang="en-US" altLang="zh-CN" sz="2400" b="1" i="1" dirty="0">
                <a:latin typeface="Times New Roman" pitchFamily="18" charset="0"/>
                <a:cs typeface="Times New Roman" pitchFamily="18" charset="0"/>
              </a:rPr>
              <a:t>k</a:t>
            </a:r>
            <a:r>
              <a:rPr lang="en-US" altLang="zh-CN" sz="2400" b="1" i="1" baseline="-25000" dirty="0">
                <a:latin typeface="Times New Roman" pitchFamily="18" charset="0"/>
                <a:cs typeface="Times New Roman" pitchFamily="18" charset="0"/>
              </a:rPr>
              <a:t>0</a:t>
            </a:r>
            <a:r>
              <a:rPr lang="en-US" altLang="zh-CN" sz="2400" b="1" i="1" dirty="0">
                <a:latin typeface="Times New Roman" pitchFamily="18" charset="0"/>
                <a:cs typeface="Times New Roman" pitchFamily="18" charset="0"/>
              </a:rPr>
              <a:t>*RRP(t</a:t>
            </a:r>
            <a:r>
              <a:rPr lang="en-US" altLang="zh-CN" sz="2400" b="1" i="1" dirty="0">
                <a:latin typeface="Times New Roman" pitchFamily="18" charset="0"/>
                <a:cs typeface="Times New Roman" pitchFamily="18" charset="0"/>
              </a:rPr>
              <a:t>) + </a:t>
            </a:r>
            <a:r>
              <a:rPr lang="en-US" altLang="zh-CN" sz="2400" b="1" i="1" dirty="0">
                <a:latin typeface="Times New Roman" pitchFamily="18" charset="0"/>
                <a:cs typeface="Times New Roman" pitchFamily="18" charset="0"/>
              </a:rPr>
              <a:t>k</a:t>
            </a:r>
            <a:r>
              <a:rPr lang="en-US" altLang="zh-CN" sz="2400" b="1" i="1" baseline="-25000" dirty="0">
                <a:latin typeface="Times New Roman" pitchFamily="18" charset="0"/>
                <a:cs typeface="Times New Roman" pitchFamily="18" charset="0"/>
              </a:rPr>
              <a:t>1</a:t>
            </a:r>
            <a:r>
              <a:rPr lang="en-US" altLang="zh-CN" sz="2400" b="1" i="1" dirty="0">
                <a:latin typeface="Times New Roman" pitchFamily="18" charset="0"/>
                <a:cs typeface="Times New Roman" pitchFamily="18" charset="0"/>
              </a:rPr>
              <a:t>*RPP(t)                              </a:t>
            </a:r>
            <a:r>
              <a:rPr lang="en-US" altLang="zh-CN" sz="2400" b="1" i="1" dirty="0">
                <a:latin typeface="Times New Roman" pitchFamily="18" charset="0"/>
                <a:cs typeface="Times New Roman" pitchFamily="18" charset="0"/>
              </a:rPr>
              <a:t>---</a:t>
            </a:r>
            <a:r>
              <a:rPr lang="en-US" altLang="zh-CN" sz="2400" b="1" i="1" dirty="0">
                <a:latin typeface="Times New Roman" pitchFamily="18" charset="0"/>
                <a:cs typeface="Times New Roman" pitchFamily="18" charset="0"/>
              </a:rPr>
              <a:t>2</a:t>
            </a:r>
          </a:p>
          <a:p>
            <a:r>
              <a:rPr lang="en-US" altLang="zh-CN" sz="2400" b="1" i="1" dirty="0">
                <a:latin typeface="Times New Roman" pitchFamily="18" charset="0"/>
                <a:cs typeface="Times New Roman" pitchFamily="18" charset="0"/>
              </a:rPr>
              <a:t>dRPP(t)/dt</a:t>
            </a:r>
            <a:r>
              <a:rPr lang="en-US" altLang="zh-CN" sz="2400" b="1" i="1" dirty="0">
                <a:latin typeface="Times New Roman" pitchFamily="18" charset="0"/>
                <a:cs typeface="Times New Roman" pitchFamily="18" charset="0"/>
              </a:rPr>
              <a:t> </a:t>
            </a:r>
            <a:r>
              <a:rPr lang="en-US" altLang="zh-CN" sz="2400" b="1" i="1" dirty="0">
                <a:latin typeface="Times New Roman" pitchFamily="18" charset="0"/>
                <a:cs typeface="Times New Roman" pitchFamily="18" charset="0"/>
              </a:rPr>
              <a:t> = </a:t>
            </a:r>
            <a:r>
              <a:rPr lang="en-US" altLang="zh-CN" sz="2400" b="1" i="1" dirty="0">
                <a:latin typeface="Times New Roman" pitchFamily="18" charset="0"/>
                <a:cs typeface="Times New Roman" pitchFamily="18" charset="0"/>
              </a:rPr>
              <a:t>- k</a:t>
            </a:r>
            <a:r>
              <a:rPr lang="en-US" altLang="zh-CN" sz="2400" b="1" i="1" baseline="-25000" dirty="0">
                <a:latin typeface="Times New Roman" pitchFamily="18" charset="0"/>
                <a:cs typeface="Times New Roman" pitchFamily="18" charset="0"/>
              </a:rPr>
              <a:t>1</a:t>
            </a:r>
            <a:r>
              <a:rPr lang="en-US" altLang="zh-CN" sz="2400" b="1" i="1" dirty="0">
                <a:latin typeface="Times New Roman" pitchFamily="18" charset="0"/>
                <a:cs typeface="Times New Roman" pitchFamily="18" charset="0"/>
              </a:rPr>
              <a:t>*RPP(t) +  </a:t>
            </a:r>
            <a:r>
              <a:rPr lang="en-US" altLang="zh-CN" sz="2400" b="1" i="1" dirty="0" smtClean="0">
                <a:latin typeface="Times New Roman" pitchFamily="18" charset="0"/>
                <a:cs typeface="Times New Roman" pitchFamily="18" charset="0"/>
              </a:rPr>
              <a:t>k</a:t>
            </a:r>
            <a:r>
              <a:rPr lang="en-US" altLang="zh-CN" sz="2400" b="1" i="1" baseline="-25000" dirty="0" smtClean="0">
                <a:latin typeface="Times New Roman" pitchFamily="18" charset="0"/>
                <a:cs typeface="Times New Roman" pitchFamily="18" charset="0"/>
              </a:rPr>
              <a:t>2</a:t>
            </a:r>
            <a:r>
              <a:rPr lang="en-US" altLang="zh-CN" sz="2400" b="1" i="1" dirty="0" smtClean="0">
                <a:latin typeface="Times New Roman" pitchFamily="18" charset="0"/>
                <a:cs typeface="Times New Roman" pitchFamily="18" charset="0"/>
              </a:rPr>
              <a:t>*PEP(t</a:t>
            </a:r>
            <a:r>
              <a:rPr lang="en-US" altLang="zh-CN" sz="2400" b="1" i="1" dirty="0">
                <a:latin typeface="Times New Roman" pitchFamily="18" charset="0"/>
                <a:cs typeface="Times New Roman" pitchFamily="18" charset="0"/>
              </a:rPr>
              <a:t>)                            </a:t>
            </a:r>
            <a:r>
              <a:rPr lang="en-US" altLang="zh-CN" sz="2400" b="1" i="1" dirty="0">
                <a:latin typeface="Times New Roman" pitchFamily="18" charset="0"/>
                <a:cs typeface="Times New Roman" pitchFamily="18" charset="0"/>
              </a:rPr>
              <a:t> ---</a:t>
            </a:r>
            <a:r>
              <a:rPr lang="en-US" altLang="zh-CN" sz="2400" b="1" i="1" dirty="0">
                <a:latin typeface="Times New Roman" pitchFamily="18" charset="0"/>
                <a:cs typeface="Times New Roman" pitchFamily="18" charset="0"/>
              </a:rPr>
              <a:t>3</a:t>
            </a:r>
            <a:endParaRPr lang="zh-CN" altLang="zh-CN" sz="2400" b="1" i="1" dirty="0">
              <a:latin typeface="Times New Roman" pitchFamily="18" charset="0"/>
              <a:cs typeface="Times New Roman" pitchFamily="18" charset="0"/>
            </a:endParaRPr>
          </a:p>
          <a:p>
            <a:r>
              <a:rPr lang="en-US" altLang="zh-CN" sz="2400" b="1" i="1" dirty="0" err="1" smtClean="0">
                <a:latin typeface="Times New Roman" pitchFamily="18" charset="0"/>
                <a:cs typeface="Times New Roman" pitchFamily="18" charset="0"/>
              </a:rPr>
              <a:t>dPEP</a:t>
            </a:r>
            <a:r>
              <a:rPr lang="en-US" altLang="zh-CN" sz="2400" b="1" i="1" dirty="0" smtClean="0">
                <a:latin typeface="Times New Roman" pitchFamily="18" charset="0"/>
                <a:cs typeface="Times New Roman" pitchFamily="18" charset="0"/>
              </a:rPr>
              <a:t>(t</a:t>
            </a:r>
            <a:r>
              <a:rPr lang="en-US" altLang="zh-CN" sz="2400" b="1" i="1" dirty="0">
                <a:latin typeface="Times New Roman" pitchFamily="18" charset="0"/>
                <a:cs typeface="Times New Roman" pitchFamily="18" charset="0"/>
              </a:rPr>
              <a:t>)/</a:t>
            </a:r>
            <a:r>
              <a:rPr lang="en-US" altLang="zh-CN" sz="2400" b="1" i="1" dirty="0">
                <a:latin typeface="Times New Roman" pitchFamily="18" charset="0"/>
                <a:cs typeface="Times New Roman" pitchFamily="18" charset="0"/>
              </a:rPr>
              <a:t>dt</a:t>
            </a:r>
            <a:r>
              <a:rPr lang="en-US" altLang="zh-CN" sz="2400" b="1" i="1" dirty="0">
                <a:latin typeface="Times New Roman" pitchFamily="18" charset="0"/>
                <a:cs typeface="Times New Roman" pitchFamily="18" charset="0"/>
              </a:rPr>
              <a:t> </a:t>
            </a:r>
            <a:r>
              <a:rPr lang="en-US" altLang="zh-CN" sz="2400" b="1" i="1" dirty="0">
                <a:latin typeface="Times New Roman" pitchFamily="18" charset="0"/>
                <a:cs typeface="Times New Roman" pitchFamily="18" charset="0"/>
              </a:rPr>
              <a:t>= </a:t>
            </a:r>
            <a:r>
              <a:rPr lang="en-US" altLang="zh-CN" sz="2400" b="1" i="1" dirty="0">
                <a:latin typeface="Times New Roman" pitchFamily="18" charset="0"/>
                <a:cs typeface="Times New Roman" pitchFamily="18" charset="0"/>
              </a:rPr>
              <a:t>- </a:t>
            </a:r>
            <a:r>
              <a:rPr lang="en-US" altLang="zh-CN" sz="2400" b="1" i="1" dirty="0" smtClean="0">
                <a:latin typeface="Times New Roman" pitchFamily="18" charset="0"/>
                <a:cs typeface="Times New Roman" pitchFamily="18" charset="0"/>
              </a:rPr>
              <a:t>k</a:t>
            </a:r>
            <a:r>
              <a:rPr lang="en-US" altLang="zh-CN" sz="2400" b="1" i="1" baseline="-25000" dirty="0" smtClean="0">
                <a:latin typeface="Times New Roman" pitchFamily="18" charset="0"/>
                <a:cs typeface="Times New Roman" pitchFamily="18" charset="0"/>
              </a:rPr>
              <a:t>2</a:t>
            </a:r>
            <a:r>
              <a:rPr lang="en-US" altLang="zh-CN" sz="2400" b="1" i="1" dirty="0" smtClean="0">
                <a:latin typeface="Times New Roman" pitchFamily="18" charset="0"/>
                <a:cs typeface="Times New Roman" pitchFamily="18" charset="0"/>
              </a:rPr>
              <a:t>*PEP(t</a:t>
            </a:r>
            <a:r>
              <a:rPr lang="en-US" altLang="zh-CN" sz="2400" b="1" i="1" dirty="0">
                <a:latin typeface="Times New Roman" pitchFamily="18" charset="0"/>
                <a:cs typeface="Times New Roman" pitchFamily="18" charset="0"/>
              </a:rPr>
              <a:t>) </a:t>
            </a:r>
            <a:r>
              <a:rPr lang="en-US" altLang="zh-CN" sz="2400" b="1" i="1" dirty="0">
                <a:latin typeface="Times New Roman" pitchFamily="18" charset="0"/>
                <a:cs typeface="Times New Roman" pitchFamily="18" charset="0"/>
              </a:rPr>
              <a:t>                                                  ---4</a:t>
            </a:r>
            <a:endParaRPr lang="en-US" altLang="zh-CN" sz="2400" b="1" i="1" dirty="0">
              <a:latin typeface="Times New Roman" pitchFamily="18" charset="0"/>
              <a:cs typeface="Times New Roman" pitchFamily="18" charset="0"/>
            </a:endParaRPr>
          </a:p>
        </p:txBody>
      </p:sp>
      <p:sp>
        <p:nvSpPr>
          <p:cNvPr id="38" name="Text Box 56"/>
          <p:cNvSpPr txBox="1">
            <a:spLocks noChangeArrowheads="1"/>
          </p:cNvSpPr>
          <p:nvPr/>
        </p:nvSpPr>
        <p:spPr bwMode="auto">
          <a:xfrm>
            <a:off x="1991544" y="116633"/>
            <a:ext cx="8280920" cy="646311"/>
          </a:xfrm>
          <a:prstGeom prst="rect">
            <a:avLst/>
          </a:prstGeom>
          <a:solidFill>
            <a:srgbClr val="800000"/>
          </a:solidFill>
          <a:ln>
            <a:noFill/>
          </a:ln>
          <a:effectLst/>
          <a:extLst/>
        </p:spPr>
        <p:txBody>
          <a:bodyPr wrap="square" lIns="91426" tIns="45710" rIns="91426" bIns="45710">
            <a:spAutoFit/>
          </a:bodyPr>
          <a:lstStyle/>
          <a:p>
            <a:pPr algn="ctr"/>
            <a:r>
              <a:rPr lang="zh-CN" altLang="en-US" sz="3600" b="1" dirty="0" smtClean="0">
                <a:solidFill>
                  <a:schemeClr val="bg1"/>
                </a:solidFill>
                <a:latin typeface="Times New Roman" pitchFamily="18" charset="0"/>
                <a:cs typeface="Times New Roman" pitchFamily="18" charset="0"/>
              </a:rPr>
              <a:t>定量模型</a:t>
            </a:r>
            <a:endParaRPr lang="en-US" altLang="zh-CN" sz="3600" b="1" dirty="0">
              <a:solidFill>
                <a:schemeClr val="bg1"/>
              </a:solidFill>
              <a:latin typeface="Times New Roman" pitchFamily="18" charset="0"/>
              <a:cs typeface="Times New Roman" pitchFamily="18" charset="0"/>
            </a:endParaRPr>
          </a:p>
        </p:txBody>
      </p:sp>
      <p:sp>
        <p:nvSpPr>
          <p:cNvPr id="40" name="椭圆 39"/>
          <p:cNvSpPr/>
          <p:nvPr/>
        </p:nvSpPr>
        <p:spPr>
          <a:xfrm>
            <a:off x="1612932" y="2974640"/>
            <a:ext cx="737156" cy="719405"/>
          </a:xfrm>
          <a:prstGeom prst="ellipse">
            <a:avLst/>
          </a:prstGeom>
          <a:noFill/>
          <a:ln>
            <a:solidFill>
              <a:srgbClr val="FF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421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提出问题：</a:t>
            </a:r>
            <a:r>
              <a:rPr lang="zh-CN" altLang="en-US" dirty="0"/>
              <a:t>钙离子浓度和</a:t>
            </a:r>
            <a:r>
              <a:rPr lang="en-US" altLang="zh-CN" dirty="0"/>
              <a:t>K1</a:t>
            </a:r>
            <a:r>
              <a:rPr lang="zh-CN" altLang="en-US" dirty="0"/>
              <a:t>之间的关系是什么</a:t>
            </a:r>
            <a:r>
              <a:rPr lang="zh-CN" altLang="en-US" dirty="0" smtClean="0"/>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endParaRPr lang="en-US" altLang="zh-CN" dirty="0" smtClean="0"/>
              </a:p>
              <a:p>
                <a:r>
                  <a:rPr lang="zh-CN" altLang="en-US" dirty="0" smtClean="0"/>
                  <a:t>已知：钙离子浓度以时间常数</a:t>
                </a:r>
                <a:r>
                  <a:rPr lang="en-US" altLang="zh-CN" dirty="0" smtClean="0"/>
                  <a:t>tau=0.75s</a:t>
                </a:r>
                <a:r>
                  <a:rPr lang="zh-CN" altLang="en-US" dirty="0" smtClean="0"/>
                  <a:t>指数变化（即</a:t>
                </a:r>
                <a:r>
                  <a:rPr lang="en-US" altLang="zh-CN" dirty="0" smtClean="0"/>
                  <a:t>C=</a:t>
                </a:r>
                <a:r>
                  <a:rPr lang="en-US" altLang="zh-CN" dirty="0" err="1" smtClean="0"/>
                  <a:t>Cf</a:t>
                </a:r>
                <a:r>
                  <a:rPr lang="en-US" altLang="zh-CN" dirty="0" smtClean="0"/>
                  <a:t>+(Ci-</a:t>
                </a:r>
                <a:r>
                  <a:rPr lang="en-US" altLang="zh-CN" dirty="0" err="1"/>
                  <a:t>C</a:t>
                </a:r>
                <a:r>
                  <a:rPr lang="en-US" altLang="zh-CN" dirty="0" err="1" smtClean="0"/>
                  <a:t>f</a:t>
                </a:r>
                <a:r>
                  <a:rPr lang="en-US" altLang="zh-CN" dirty="0"/>
                  <a:t>)*</a:t>
                </a:r>
                <a:r>
                  <a:rPr lang="en-US" altLang="zh-CN" dirty="0" err="1"/>
                  <a:t>exp</a:t>
                </a:r>
                <a:r>
                  <a:rPr lang="en-US" altLang="zh-CN" dirty="0"/>
                  <a:t>(-</a:t>
                </a:r>
                <a:r>
                  <a:rPr lang="en-US" altLang="zh-CN" dirty="0" smtClean="0"/>
                  <a:t>t/0.75s)</a:t>
                </a:r>
                <a:r>
                  <a:rPr lang="zh-CN" altLang="en-US" dirty="0" smtClean="0"/>
                  <a:t>）</a:t>
                </a:r>
                <a:endParaRPr lang="en-US" altLang="zh-CN" dirty="0"/>
              </a:p>
              <a:p>
                <a:pPr marL="0" indent="0">
                  <a:buNone/>
                </a:pPr>
                <a:r>
                  <a:rPr lang="en-US" altLang="zh-CN" dirty="0" smtClean="0"/>
                  <a:t> 	    </a:t>
                </a:r>
                <a:r>
                  <a:rPr lang="zh-CN" altLang="en-US" dirty="0" smtClean="0"/>
                  <a:t>以前实验得到的平均</a:t>
                </a:r>
                <a:r>
                  <a:rPr lang="en-US" altLang="zh-CN" dirty="0" smtClean="0"/>
                  <a:t>Pool Size</a:t>
                </a:r>
                <a:r>
                  <a:rPr lang="zh-CN" altLang="en-US" dirty="0" smtClean="0"/>
                  <a:t>与</a:t>
                </a:r>
                <a:r>
                  <a:rPr lang="en-US" altLang="zh-CN" dirty="0" smtClean="0"/>
                  <a:t>K</a:t>
                </a:r>
                <a:r>
                  <a:rPr lang="zh-CN" altLang="en-US" dirty="0" smtClean="0"/>
                  <a:t>值</a:t>
                </a:r>
                <a:endParaRPr lang="en-US" altLang="zh-CN" dirty="0" smtClean="0"/>
              </a:p>
              <a:p>
                <a:r>
                  <a:rPr lang="zh-CN" altLang="en-US" dirty="0" smtClean="0"/>
                  <a:t>可测：反映神经递质释放速率的</a:t>
                </a:r>
                <a:r>
                  <a:rPr lang="zh-CN" altLang="en-US" dirty="0"/>
                  <a:t>测量</a:t>
                </a:r>
                <a:r>
                  <a:rPr lang="zh-CN" altLang="en-US" dirty="0" smtClean="0"/>
                  <a:t>量</a:t>
                </a:r>
                <a:r>
                  <a:rPr lang="en-US" altLang="zh-CN" dirty="0" smtClean="0"/>
                  <a:t>EPSC</a:t>
                </a:r>
                <a:r>
                  <a:rPr lang="zh-CN" altLang="en-US" dirty="0" smtClean="0"/>
                  <a:t>（即</a:t>
                </a:r>
                <a:r>
                  <a:rPr lang="en-US" altLang="zh-CN" dirty="0" smtClean="0"/>
                  <a:t>RRP*K0*</a:t>
                </a:r>
                <a:r>
                  <a:rPr lang="en-US" altLang="zh-CN" dirty="0" err="1" smtClean="0"/>
                  <a:t>dt</a:t>
                </a:r>
                <a:r>
                  <a:rPr lang="zh-CN" altLang="en-US" dirty="0" smtClean="0"/>
                  <a:t>可测）</a:t>
                </a:r>
                <a:endParaRPr lang="en-US" altLang="zh-CN" dirty="0" smtClean="0"/>
              </a:p>
              <a:p>
                <a:r>
                  <a:rPr lang="zh-CN" altLang="en-US" dirty="0" smtClean="0"/>
                  <a:t>假设：</a:t>
                </a:r>
                <a14:m>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𝐶𝑎</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𝛼</m:t>
                        </m:r>
                      </m:sup>
                    </m:sSup>
                  </m:oMath>
                </a14:m>
                <a:endParaRPr lang="en-US" altLang="zh-CN" dirty="0" smtClean="0"/>
              </a:p>
              <a:p>
                <a:r>
                  <a:rPr lang="zh-CN" altLang="en-US" dirty="0" smtClean="0"/>
                  <a:t>求：</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𝛼</m:t>
                    </m:r>
                  </m:oMath>
                </a14:m>
                <a:endParaRPr lang="en-US" altLang="zh-CN" dirty="0" smtClean="0"/>
              </a:p>
              <a:p>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71" r="-1079"/>
                </a:stretch>
              </a:blipFill>
            </p:spPr>
            <p:txBody>
              <a:bodyPr/>
              <a:lstStyle/>
              <a:p>
                <a:r>
                  <a:rPr lang="zh-CN" altLang="en-US">
                    <a:noFill/>
                  </a:rPr>
                  <a:t> </a:t>
                </a:r>
              </a:p>
            </p:txBody>
          </p:sp>
        </mc:Fallback>
      </mc:AlternateContent>
      <p:grpSp>
        <p:nvGrpSpPr>
          <p:cNvPr id="4" name="组合 28"/>
          <p:cNvGrpSpPr/>
          <p:nvPr/>
        </p:nvGrpSpPr>
        <p:grpSpPr>
          <a:xfrm>
            <a:off x="7091463" y="4076700"/>
            <a:ext cx="4572001" cy="2840477"/>
            <a:chOff x="1089122" y="2311078"/>
            <a:chExt cx="6744518" cy="4258100"/>
          </a:xfrm>
        </p:grpSpPr>
        <p:grpSp>
          <p:nvGrpSpPr>
            <p:cNvPr id="5" name="组合 13"/>
            <p:cNvGrpSpPr/>
            <p:nvPr/>
          </p:nvGrpSpPr>
          <p:grpSpPr>
            <a:xfrm>
              <a:off x="1089122" y="2311078"/>
              <a:ext cx="6744518" cy="4258100"/>
              <a:chOff x="1089122" y="2311078"/>
              <a:chExt cx="6744518" cy="4258100"/>
            </a:xfrm>
          </p:grpSpPr>
          <p:grpSp>
            <p:nvGrpSpPr>
              <p:cNvPr id="7" name="组合 3"/>
              <p:cNvGrpSpPr/>
              <p:nvPr/>
            </p:nvGrpSpPr>
            <p:grpSpPr>
              <a:xfrm>
                <a:off x="1089122" y="2311078"/>
                <a:ext cx="6744518" cy="4258100"/>
                <a:chOff x="777920" y="682388"/>
                <a:chExt cx="10440537" cy="5527344"/>
              </a:xfrm>
            </p:grpSpPr>
            <p:sp>
              <p:nvSpPr>
                <p:cNvPr id="10" name="环形箭头 4"/>
                <p:cNvSpPr/>
                <p:nvPr/>
              </p:nvSpPr>
              <p:spPr>
                <a:xfrm rot="19533461" flipH="1">
                  <a:off x="3161548" y="1131306"/>
                  <a:ext cx="4039206" cy="3217150"/>
                </a:xfrm>
                <a:prstGeom prst="circularArrow">
                  <a:avLst>
                    <a:gd name="adj1" fmla="val 5193"/>
                    <a:gd name="adj2" fmla="val 540611"/>
                    <a:gd name="adj3" fmla="val 16867851"/>
                    <a:gd name="adj4" fmla="val 15611954"/>
                    <a:gd name="adj5" fmla="val 6059"/>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1" name="组合 5"/>
                <p:cNvGrpSpPr/>
                <p:nvPr/>
              </p:nvGrpSpPr>
              <p:grpSpPr>
                <a:xfrm>
                  <a:off x="777920" y="682388"/>
                  <a:ext cx="10440537" cy="5527344"/>
                  <a:chOff x="736977" y="641445"/>
                  <a:chExt cx="10440537" cy="5527344"/>
                </a:xfrm>
              </p:grpSpPr>
              <p:sp>
                <p:nvSpPr>
                  <p:cNvPr id="12" name="椭圆 6"/>
                  <p:cNvSpPr/>
                  <p:nvPr/>
                </p:nvSpPr>
                <p:spPr>
                  <a:xfrm>
                    <a:off x="2203905" y="4021557"/>
                    <a:ext cx="2715904" cy="159678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500" b="1" dirty="0">
                      <a:latin typeface="Times New Roman" panose="02020603050405020304" pitchFamily="18" charset="0"/>
                      <a:cs typeface="Times New Roman" panose="02020603050405020304" pitchFamily="18" charset="0"/>
                    </a:endParaRPr>
                  </a:p>
                  <a:p>
                    <a:pPr algn="ctr"/>
                    <a:r>
                      <a:rPr lang="en-US" altLang="zh-CN" sz="1500" b="1" dirty="0" smtClean="0">
                        <a:latin typeface="Times New Roman" panose="02020603050405020304" pitchFamily="18" charset="0"/>
                        <a:cs typeface="Times New Roman" panose="02020603050405020304" pitchFamily="18" charset="0"/>
                      </a:rPr>
                      <a:t>RRP</a:t>
                    </a:r>
                    <a:endParaRPr lang="en-US" altLang="zh-CN" sz="1200" b="1" dirty="0">
                      <a:latin typeface="Times New Roman" panose="02020603050405020304" pitchFamily="18" charset="0"/>
                      <a:cs typeface="Times New Roman" panose="02020603050405020304" pitchFamily="18" charset="0"/>
                    </a:endParaRPr>
                  </a:p>
                  <a:p>
                    <a:pPr algn="ctr"/>
                    <a:endParaRPr lang="en-US" altLang="zh-CN" sz="1350" dirty="0"/>
                  </a:p>
                  <a:p>
                    <a:pPr algn="ctr"/>
                    <a:endParaRPr lang="en-US" altLang="zh-CN" sz="1350" dirty="0"/>
                  </a:p>
                  <a:p>
                    <a:pPr algn="ctr"/>
                    <a:endParaRPr lang="zh-CN" altLang="en-US" sz="1350" dirty="0"/>
                  </a:p>
                </p:txBody>
              </p:sp>
              <p:sp>
                <p:nvSpPr>
                  <p:cNvPr id="13" name="椭圆 7"/>
                  <p:cNvSpPr/>
                  <p:nvPr/>
                </p:nvSpPr>
                <p:spPr>
                  <a:xfrm>
                    <a:off x="6867099" y="4155743"/>
                    <a:ext cx="2715904" cy="1596787"/>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500" b="1" dirty="0">
                      <a:solidFill>
                        <a:schemeClr val="tx1"/>
                      </a:solidFill>
                      <a:latin typeface="Times New Roman" panose="02020603050405020304" pitchFamily="18" charset="0"/>
                      <a:cs typeface="Times New Roman" panose="02020603050405020304" pitchFamily="18" charset="0"/>
                    </a:endParaRPr>
                  </a:p>
                  <a:p>
                    <a:pPr algn="ctr"/>
                    <a:r>
                      <a:rPr lang="en-US" altLang="zh-CN" sz="1500" b="1" dirty="0" smtClean="0">
                        <a:solidFill>
                          <a:schemeClr val="tx1"/>
                        </a:solidFill>
                        <a:latin typeface="Times New Roman" panose="02020603050405020304" pitchFamily="18" charset="0"/>
                        <a:cs typeface="Times New Roman" panose="02020603050405020304" pitchFamily="18" charset="0"/>
                      </a:rPr>
                      <a:t>SP</a:t>
                    </a:r>
                    <a:endParaRPr lang="en-US" altLang="zh-CN" sz="1200" b="1" dirty="0">
                      <a:solidFill>
                        <a:schemeClr val="tx1"/>
                      </a:solidFill>
                      <a:latin typeface="Times New Roman" panose="02020603050405020304" pitchFamily="18" charset="0"/>
                      <a:cs typeface="Times New Roman" panose="02020603050405020304" pitchFamily="18" charset="0"/>
                    </a:endParaRPr>
                  </a:p>
                  <a:p>
                    <a:pPr algn="ctr"/>
                    <a:endParaRPr lang="en-US" altLang="zh-CN" sz="1350" dirty="0"/>
                  </a:p>
                  <a:p>
                    <a:pPr algn="ctr"/>
                    <a:endParaRPr lang="en-US" altLang="zh-CN" sz="1350" dirty="0"/>
                  </a:p>
                  <a:p>
                    <a:pPr algn="ctr"/>
                    <a:endParaRPr lang="zh-CN" altLang="en-US" sz="1350" dirty="0"/>
                  </a:p>
                </p:txBody>
              </p:sp>
              <p:sp>
                <p:nvSpPr>
                  <p:cNvPr id="14" name="椭圆 8"/>
                  <p:cNvSpPr/>
                  <p:nvPr/>
                </p:nvSpPr>
                <p:spPr>
                  <a:xfrm>
                    <a:off x="4571999" y="641445"/>
                    <a:ext cx="2770495" cy="1433015"/>
                  </a:xfrm>
                  <a:prstGeom prst="ellipse">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Times New Roman" panose="02020603050405020304" pitchFamily="18" charset="0"/>
                        <a:cs typeface="Times New Roman" panose="02020603050405020304" pitchFamily="18" charset="0"/>
                      </a:rPr>
                      <a:t>PEP</a:t>
                    </a:r>
                    <a:endParaRPr lang="zh-CN" altLang="en-US" sz="1350" b="1" dirty="0">
                      <a:solidFill>
                        <a:schemeClr val="tx1"/>
                      </a:solidFill>
                      <a:latin typeface="Times New Roman" panose="02020603050405020304" pitchFamily="18" charset="0"/>
                      <a:cs typeface="Times New Roman" panose="02020603050405020304" pitchFamily="18" charset="0"/>
                    </a:endParaRPr>
                  </a:p>
                </p:txBody>
              </p:sp>
              <p:sp>
                <p:nvSpPr>
                  <p:cNvPr id="15" name="椭圆 9"/>
                  <p:cNvSpPr/>
                  <p:nvPr/>
                </p:nvSpPr>
                <p:spPr>
                  <a:xfrm>
                    <a:off x="1121391" y="1842450"/>
                    <a:ext cx="3010773" cy="1527040"/>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Times New Roman" panose="02020603050405020304" pitchFamily="18" charset="0"/>
                        <a:cs typeface="Times New Roman" panose="02020603050405020304" pitchFamily="18" charset="0"/>
                      </a:rPr>
                      <a:t>RPP</a:t>
                    </a:r>
                    <a:endParaRPr lang="en-US" altLang="zh-CN" b="1" dirty="0">
                      <a:solidFill>
                        <a:schemeClr val="tx1"/>
                      </a:solidFill>
                      <a:latin typeface="Times New Roman" panose="02020603050405020304" pitchFamily="18" charset="0"/>
                      <a:cs typeface="Times New Roman" panose="02020603050405020304" pitchFamily="18" charset="0"/>
                    </a:endParaRPr>
                  </a:p>
                </p:txBody>
              </p:sp>
              <p:sp>
                <p:nvSpPr>
                  <p:cNvPr id="16" name="环形箭头 11"/>
                  <p:cNvSpPr/>
                  <p:nvPr/>
                </p:nvSpPr>
                <p:spPr>
                  <a:xfrm rot="15977811" flipH="1">
                    <a:off x="1802869" y="1969517"/>
                    <a:ext cx="4039207" cy="3217151"/>
                  </a:xfrm>
                  <a:prstGeom prst="circularArrow">
                    <a:avLst>
                      <a:gd name="adj1" fmla="val 7831"/>
                      <a:gd name="adj2" fmla="val 805664"/>
                      <a:gd name="adj3" fmla="val 17145977"/>
                      <a:gd name="adj4" fmla="val 15659627"/>
                      <a:gd name="adj5" fmla="val 7965"/>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环形箭头 12"/>
                  <p:cNvSpPr/>
                  <p:nvPr/>
                </p:nvSpPr>
                <p:spPr>
                  <a:xfrm rot="1544409" flipH="1">
                    <a:off x="4834371" y="1817549"/>
                    <a:ext cx="3674611" cy="3536354"/>
                  </a:xfrm>
                  <a:prstGeom prst="circularArrow">
                    <a:avLst>
                      <a:gd name="adj1" fmla="val 5873"/>
                      <a:gd name="adj2" fmla="val 1076447"/>
                      <a:gd name="adj3" fmla="val 14846755"/>
                      <a:gd name="adj4" fmla="val 12267624"/>
                      <a:gd name="adj5" fmla="val 7197"/>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8" name="文本框 14"/>
                  <p:cNvSpPr txBox="1"/>
                  <p:nvPr/>
                </p:nvSpPr>
                <p:spPr>
                  <a:xfrm>
                    <a:off x="1488523" y="3507596"/>
                    <a:ext cx="655916" cy="433818"/>
                  </a:xfrm>
                  <a:prstGeom prst="rect">
                    <a:avLst/>
                  </a:prstGeom>
                  <a:noFill/>
                </p:spPr>
                <p:txBody>
                  <a:bodyPr wrap="none" rtlCol="0">
                    <a:spAutoFit/>
                  </a:bodyPr>
                  <a:lstStyle/>
                  <a:p>
                    <a:r>
                      <a:rPr lang="en-US" altLang="zh-CN" sz="1350" b="1" dirty="0">
                        <a:latin typeface="Times New Roman" panose="02020603050405020304" pitchFamily="18" charset="0"/>
                        <a:cs typeface="Times New Roman" panose="02020603050405020304" pitchFamily="18" charset="0"/>
                      </a:rPr>
                      <a:t>K</a:t>
                    </a:r>
                    <a:r>
                      <a:rPr lang="en-US" altLang="zh-CN" sz="1350" b="1" baseline="-25000" dirty="0">
                        <a:latin typeface="Times New Roman" panose="02020603050405020304" pitchFamily="18" charset="0"/>
                        <a:cs typeface="Times New Roman" panose="02020603050405020304" pitchFamily="18" charset="0"/>
                      </a:rPr>
                      <a:t>1</a:t>
                    </a:r>
                    <a:endParaRPr lang="zh-CN" altLang="en-US" sz="1350" b="1" baseline="-25000" dirty="0">
                      <a:latin typeface="Times New Roman" panose="02020603050405020304" pitchFamily="18" charset="0"/>
                      <a:cs typeface="Times New Roman" panose="02020603050405020304" pitchFamily="18" charset="0"/>
                    </a:endParaRPr>
                  </a:p>
                </p:txBody>
              </p:sp>
              <p:sp>
                <p:nvSpPr>
                  <p:cNvPr id="19" name="文本框 15"/>
                  <p:cNvSpPr txBox="1"/>
                  <p:nvPr/>
                </p:nvSpPr>
                <p:spPr>
                  <a:xfrm>
                    <a:off x="2671362" y="1014686"/>
                    <a:ext cx="655916" cy="433818"/>
                  </a:xfrm>
                  <a:prstGeom prst="rect">
                    <a:avLst/>
                  </a:prstGeom>
                  <a:noFill/>
                </p:spPr>
                <p:txBody>
                  <a:bodyPr wrap="none" rtlCol="0">
                    <a:spAutoFit/>
                  </a:bodyPr>
                  <a:lstStyle/>
                  <a:p>
                    <a:r>
                      <a:rPr lang="en-US" altLang="zh-CN" sz="1350" b="1" dirty="0">
                        <a:latin typeface="Times New Roman" panose="02020603050405020304" pitchFamily="18" charset="0"/>
                        <a:cs typeface="Times New Roman" panose="02020603050405020304" pitchFamily="18" charset="0"/>
                      </a:rPr>
                      <a:t>K</a:t>
                    </a:r>
                    <a:r>
                      <a:rPr lang="en-US" altLang="zh-CN" sz="1350" b="1" baseline="-25000" dirty="0">
                        <a:latin typeface="Times New Roman" panose="02020603050405020304" pitchFamily="18" charset="0"/>
                        <a:cs typeface="Times New Roman" panose="02020603050405020304" pitchFamily="18" charset="0"/>
                      </a:rPr>
                      <a:t>2</a:t>
                    </a:r>
                    <a:endParaRPr lang="zh-CN" altLang="en-US" sz="1350" b="1" baseline="-25000" dirty="0">
                      <a:latin typeface="Times New Roman" panose="02020603050405020304" pitchFamily="18" charset="0"/>
                      <a:cs typeface="Times New Roman" panose="02020603050405020304" pitchFamily="18" charset="0"/>
                    </a:endParaRPr>
                  </a:p>
                </p:txBody>
              </p:sp>
              <p:sp>
                <p:nvSpPr>
                  <p:cNvPr id="20" name="文本框 16"/>
                  <p:cNvSpPr txBox="1"/>
                  <p:nvPr/>
                </p:nvSpPr>
                <p:spPr>
                  <a:xfrm>
                    <a:off x="8564889" y="2270895"/>
                    <a:ext cx="655916" cy="433818"/>
                  </a:xfrm>
                  <a:prstGeom prst="rect">
                    <a:avLst/>
                  </a:prstGeom>
                  <a:noFill/>
                </p:spPr>
                <p:txBody>
                  <a:bodyPr wrap="none" rtlCol="0">
                    <a:spAutoFit/>
                  </a:bodyPr>
                  <a:lstStyle/>
                  <a:p>
                    <a:r>
                      <a:rPr lang="en-US" altLang="zh-CN" sz="1350" b="1" dirty="0">
                        <a:latin typeface="Times New Roman" panose="02020603050405020304" pitchFamily="18" charset="0"/>
                        <a:cs typeface="Times New Roman" panose="02020603050405020304" pitchFamily="18" charset="0"/>
                      </a:rPr>
                      <a:t>K</a:t>
                    </a:r>
                    <a:r>
                      <a:rPr lang="en-US" altLang="zh-CN" sz="1350" b="1" baseline="-25000" dirty="0">
                        <a:latin typeface="Times New Roman" panose="02020603050405020304" pitchFamily="18" charset="0"/>
                        <a:cs typeface="Times New Roman" panose="02020603050405020304" pitchFamily="18" charset="0"/>
                      </a:rPr>
                      <a:t>3</a:t>
                    </a:r>
                    <a:endParaRPr lang="zh-CN" altLang="en-US" sz="1350" b="1" baseline="-25000" dirty="0">
                      <a:latin typeface="Times New Roman" panose="02020603050405020304" pitchFamily="18" charset="0"/>
                      <a:cs typeface="Times New Roman" panose="02020603050405020304" pitchFamily="18" charset="0"/>
                    </a:endParaRPr>
                  </a:p>
                </p:txBody>
              </p:sp>
              <p:sp>
                <p:nvSpPr>
                  <p:cNvPr id="21" name="椭圆 18"/>
                  <p:cNvSpPr/>
                  <p:nvPr/>
                </p:nvSpPr>
                <p:spPr>
                  <a:xfrm>
                    <a:off x="2624363" y="4722124"/>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19"/>
                  <p:cNvSpPr/>
                  <p:nvPr/>
                </p:nvSpPr>
                <p:spPr>
                  <a:xfrm>
                    <a:off x="3584613" y="4804012"/>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0"/>
                  <p:cNvSpPr/>
                  <p:nvPr/>
                </p:nvSpPr>
                <p:spPr>
                  <a:xfrm>
                    <a:off x="3190872" y="4793776"/>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1"/>
                  <p:cNvSpPr/>
                  <p:nvPr/>
                </p:nvSpPr>
                <p:spPr>
                  <a:xfrm>
                    <a:off x="4031920" y="4840400"/>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2"/>
                  <p:cNvSpPr/>
                  <p:nvPr/>
                </p:nvSpPr>
                <p:spPr>
                  <a:xfrm>
                    <a:off x="1951630" y="4981433"/>
                    <a:ext cx="3343701" cy="1187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3"/>
                  <p:cNvSpPr/>
                  <p:nvPr/>
                </p:nvSpPr>
                <p:spPr>
                  <a:xfrm>
                    <a:off x="7496257" y="4851778"/>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4"/>
                  <p:cNvSpPr/>
                  <p:nvPr/>
                </p:nvSpPr>
                <p:spPr>
                  <a:xfrm>
                    <a:off x="8099033" y="4840402"/>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5"/>
                  <p:cNvSpPr/>
                  <p:nvPr/>
                </p:nvSpPr>
                <p:spPr>
                  <a:xfrm>
                    <a:off x="6867099" y="4981433"/>
                    <a:ext cx="3343701" cy="1187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9" name="直接连接符 26"/>
                  <p:cNvCxnSpPr/>
                  <p:nvPr/>
                </p:nvCxnSpPr>
                <p:spPr>
                  <a:xfrm>
                    <a:off x="736977" y="5013929"/>
                    <a:ext cx="1044053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7"/>
                  <p:cNvSpPr/>
                  <p:nvPr/>
                </p:nvSpPr>
                <p:spPr>
                  <a:xfrm>
                    <a:off x="8709545" y="4791404"/>
                    <a:ext cx="191069" cy="177421"/>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8" name="Right Arrow 8"/>
              <p:cNvSpPr/>
              <p:nvPr/>
            </p:nvSpPr>
            <p:spPr>
              <a:xfrm>
                <a:off x="4166624" y="5377323"/>
                <a:ext cx="556054" cy="267957"/>
              </a:xfrm>
              <a:prstGeom prst="rightArrow">
                <a:avLst/>
              </a:prstGeom>
              <a:solidFill>
                <a:srgbClr val="00B0F0"/>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n>
                    <a:solidFill>
                      <a:srgbClr val="00B0F0"/>
                    </a:solidFill>
                  </a:ln>
                </a:endParaRPr>
              </a:p>
            </p:txBody>
          </p:sp>
          <p:sp>
            <p:nvSpPr>
              <p:cNvPr id="9" name="文本框 30"/>
              <p:cNvSpPr txBox="1"/>
              <p:nvPr/>
            </p:nvSpPr>
            <p:spPr>
              <a:xfrm>
                <a:off x="4138176" y="4977094"/>
                <a:ext cx="423717" cy="334201"/>
              </a:xfrm>
              <a:prstGeom prst="rect">
                <a:avLst/>
              </a:prstGeom>
              <a:noFill/>
            </p:spPr>
            <p:txBody>
              <a:bodyPr wrap="none" rtlCol="0">
                <a:spAutoFit/>
              </a:bodyPr>
              <a:lstStyle/>
              <a:p>
                <a:r>
                  <a:rPr lang="en-US" altLang="zh-CN" sz="1350" b="1" dirty="0">
                    <a:latin typeface="Times New Roman" panose="02020603050405020304" pitchFamily="18" charset="0"/>
                    <a:cs typeface="Times New Roman" panose="02020603050405020304" pitchFamily="18" charset="0"/>
                  </a:rPr>
                  <a:t>K</a:t>
                </a:r>
                <a:r>
                  <a:rPr lang="en-US" altLang="zh-CN" sz="1350" b="1" baseline="-25000" dirty="0">
                    <a:latin typeface="Times New Roman" panose="02020603050405020304" pitchFamily="18" charset="0"/>
                    <a:cs typeface="Times New Roman" panose="02020603050405020304" pitchFamily="18" charset="0"/>
                  </a:rPr>
                  <a:t>0</a:t>
                </a:r>
                <a:endParaRPr lang="zh-CN" altLang="en-US" sz="1350" b="1" baseline="-25000" dirty="0">
                  <a:latin typeface="Times New Roman" panose="02020603050405020304" pitchFamily="18" charset="0"/>
                  <a:cs typeface="Times New Roman" panose="02020603050405020304" pitchFamily="18" charset="0"/>
                </a:endParaRPr>
              </a:p>
            </p:txBody>
          </p:sp>
        </p:grpSp>
        <p:sp>
          <p:nvSpPr>
            <p:cNvPr id="6" name="文本框 33"/>
            <p:cNvSpPr txBox="1"/>
            <p:nvPr/>
          </p:nvSpPr>
          <p:spPr>
            <a:xfrm rot="1159347">
              <a:off x="5311694" y="3233341"/>
              <a:ext cx="762874" cy="257077"/>
            </a:xfrm>
            <a:prstGeom prst="rect">
              <a:avLst/>
            </a:prstGeom>
            <a:noFill/>
          </p:spPr>
          <p:txBody>
            <a:bodyPr wrap="square" rtlCol="0">
              <a:spAutoFit/>
            </a:bodyPr>
            <a:lstStyle/>
            <a:p>
              <a:endParaRPr lang="zh-CN" altLang="en-US" sz="1350" b="1" baseline="-25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9864100"/>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120</TotalTime>
  <Words>505</Words>
  <Application>Microsoft Office PowerPoint</Application>
  <PresentationFormat>宽屏</PresentationFormat>
  <Paragraphs>103</Paragraphs>
  <Slides>18</Slides>
  <Notes>4</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9" baseType="lpstr">
      <vt:lpstr>等线</vt:lpstr>
      <vt:lpstr>华文楷体</vt:lpstr>
      <vt:lpstr>宋体</vt:lpstr>
      <vt:lpstr>Arial</vt:lpstr>
      <vt:lpstr>Calibri</vt:lpstr>
      <vt:lpstr>Cambria Math</vt:lpstr>
      <vt:lpstr>Consolas</vt:lpstr>
      <vt:lpstr>Franklin Gothic Book</vt:lpstr>
      <vt:lpstr>Times New Roman</vt:lpstr>
      <vt:lpstr>Crop</vt:lpstr>
      <vt:lpstr>Image</vt:lpstr>
      <vt:lpstr>用模拟退火处理一个神经科学问题</vt:lpstr>
      <vt:lpstr>问题背景</vt:lpstr>
      <vt:lpstr>PowerPoint 演示文稿</vt:lpstr>
      <vt:lpstr>PowerPoint 演示文稿</vt:lpstr>
      <vt:lpstr>PowerPoint 演示文稿</vt:lpstr>
      <vt:lpstr>释放+回收=囊泡循环</vt:lpstr>
      <vt:lpstr>PowerPoint 演示文稿</vt:lpstr>
      <vt:lpstr>PowerPoint 演示文稿</vt:lpstr>
      <vt:lpstr>提出问题：钙离子浓度和K1之间的关系是什么？</vt:lpstr>
      <vt:lpstr>PowerPoint 演示文稿</vt:lpstr>
      <vt:lpstr>直接模拟失败原因</vt:lpstr>
      <vt:lpstr>多变量全局最优化问题</vt:lpstr>
      <vt:lpstr>算法的选择</vt:lpstr>
      <vt:lpstr>模拟退火</vt:lpstr>
      <vt:lpstr>测试：对于F(x)=X^2</vt:lpstr>
      <vt:lpstr>Python程序实现：数据预处理</vt:lpstr>
      <vt:lpstr>Python程序实现：主要函数</vt:lpstr>
      <vt:lpstr>结果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 yubin</dc:creator>
  <cp:lastModifiedBy>hu yubin</cp:lastModifiedBy>
  <cp:revision>24</cp:revision>
  <dcterms:created xsi:type="dcterms:W3CDTF">2019-05-08T08:02:37Z</dcterms:created>
  <dcterms:modified xsi:type="dcterms:W3CDTF">2019-05-08T10:04:43Z</dcterms:modified>
</cp:coreProperties>
</file>